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275" r:id="rId79"/>
    <p:sldId id="276" r:id="rId80"/>
    <p:sldId id="277" r:id="rId81"/>
    <p:sldId id="278" r:id="rId82"/>
    <p:sldId id="279" r:id="rId83"/>
    <p:sldId id="280"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293" r:id="rId97"/>
    <p:sldId id="294" r:id="rId98"/>
    <p:sldId id="295" r:id="rId99"/>
    <p:sldId id="296" r:id="rId100"/>
    <p:sldId id="297" r:id="rId101"/>
    <p:sldId id="298" r:id="rId102"/>
    <p:sldId id="299" r:id="rId103"/>
    <p:sldId id="300" r:id="rId104"/>
    <p:sldId id="301" r:id="rId10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Courgette" charset="1" panose="02000603070400060004"/>
      <p:regular r:id="rId12"/>
    </p:embeddedFont>
    <p:embeddedFont>
      <p:font typeface="Libre Baskerville" charset="1" panose="02000000000000000000"/>
      <p:regular r:id="rId13"/>
    </p:embeddedFont>
    <p:embeddedFont>
      <p:font typeface="Libre Baskerville Bold" charset="1" panose="02000000000000000000"/>
      <p:regular r:id="rId14"/>
    </p:embeddedFont>
    <p:embeddedFont>
      <p:font typeface="Libre Baskerville Italics" charset="1" panose="02000000000000000000"/>
      <p:regular r:id="rId15"/>
    </p:embeddedFont>
    <p:embeddedFont>
      <p:font typeface="Lato" charset="1" panose="020F0502020204030203"/>
      <p:regular r:id="rId16"/>
    </p:embeddedFont>
    <p:embeddedFont>
      <p:font typeface="Lato Bold" charset="1" panose="020F0802020204030203"/>
      <p:regular r:id="rId17"/>
    </p:embeddedFont>
    <p:embeddedFont>
      <p:font typeface="Lato Italics" charset="1" panose="020F0502020204030203"/>
      <p:regular r:id="rId18"/>
    </p:embeddedFont>
    <p:embeddedFont>
      <p:font typeface="Lato Bold Italics" charset="1" panose="020F0802020204030203"/>
      <p:regular r:id="rId19"/>
    </p:embeddedFont>
    <p:embeddedFont>
      <p:font typeface="Arimo" charset="1" panose="020B0604020202020204"/>
      <p:regular r:id="rId20"/>
    </p:embeddedFont>
    <p:embeddedFont>
      <p:font typeface="Arimo Bold" charset="1" panose="020B0704020202020204"/>
      <p:regular r:id="rId21"/>
    </p:embeddedFont>
    <p:embeddedFont>
      <p:font typeface="Arimo Italics" charset="1" panose="020B0604020202090204"/>
      <p:regular r:id="rId22"/>
    </p:embeddedFont>
    <p:embeddedFont>
      <p:font typeface="Arimo Bold Italics" charset="1" panose="020B0704020202090204"/>
      <p:regular r:id="rId23"/>
    </p:embeddedFont>
    <p:embeddedFont>
      <p:font typeface="Cabin Sketch" charset="1" panose="020B0503050202020004"/>
      <p:regular r:id="rId24"/>
    </p:embeddedFont>
    <p:embeddedFont>
      <p:font typeface="Cabin Sketch Bold" charset="1" panose="020B0803050202020004"/>
      <p:regular r:id="rId25"/>
    </p:embeddedFont>
    <p:embeddedFont>
      <p:font typeface="Montserrat Light" charset="1" panose="00000400000000000000"/>
      <p:regular r:id="rId26"/>
    </p:embeddedFont>
    <p:embeddedFont>
      <p:font typeface="Montserrat Light Bold" charset="1" panose="00000800000000000000"/>
      <p:regular r:id="rId27"/>
    </p:embeddedFont>
    <p:embeddedFont>
      <p:font typeface="Montserrat Light Italics" charset="1" panose="00000400000000000000"/>
      <p:regular r:id="rId28"/>
    </p:embeddedFont>
    <p:embeddedFont>
      <p:font typeface="Montserrat Light Bold Italics" charset="1" panose="00000800000000000000"/>
      <p:regular r:id="rId29"/>
    </p:embeddedFont>
    <p:embeddedFont>
      <p:font typeface="Lemonada Semi Bold" charset="1" panose="00000700000000000000"/>
      <p:regular r:id="rId30"/>
    </p:embeddedFont>
    <p:embeddedFont>
      <p:font typeface="Lemonada Semi Bold Bold" charset="1" panose="00000800000000000000"/>
      <p:regular r:id="rId31"/>
    </p:embeddedFont>
    <p:embeddedFont>
      <p:font typeface="Courier Prime" charset="1" panose="00000509000000000000"/>
      <p:regular r:id="rId32"/>
    </p:embeddedFont>
    <p:embeddedFont>
      <p:font typeface="Courier Prime Bold" charset="1" panose="00000809000000000000"/>
      <p:regular r:id="rId33"/>
    </p:embeddedFont>
    <p:embeddedFont>
      <p:font typeface="Courier Prime Italics" charset="1" panose="00000509000000000000"/>
      <p:regular r:id="rId34"/>
    </p:embeddedFont>
    <p:embeddedFont>
      <p:font typeface="Courier Prime Bold Italics" charset="1" panose="00000809000000000000"/>
      <p:regular r:id="rId35"/>
    </p:embeddedFont>
    <p:embeddedFont>
      <p:font typeface="Fira Code" charset="1" panose="020B0809050000020004"/>
      <p:regular r:id="rId36"/>
    </p:embeddedFont>
    <p:embeddedFont>
      <p:font typeface="Fira Code Bold" charset="1" panose="020B0809050000020004"/>
      <p:regular r:id="rId37"/>
    </p:embeddedFont>
    <p:embeddedFont>
      <p:font typeface="Open Sans Light" charset="1" panose="020B0306030504020204"/>
      <p:regular r:id="rId38"/>
    </p:embeddedFont>
    <p:embeddedFont>
      <p:font typeface="Open Sans Light Bold" charset="1" panose="020B0806030504020204"/>
      <p:regular r:id="rId39"/>
    </p:embeddedFont>
    <p:embeddedFont>
      <p:font typeface="Open Sans Light Italics" charset="1" panose="020B0306030504020204"/>
      <p:regular r:id="rId40"/>
    </p:embeddedFont>
    <p:embeddedFont>
      <p:font typeface="Open Sans Light Bold Italics" charset="1" panose="020B0806030504020204"/>
      <p:regular r:id="rId41"/>
    </p:embeddedFont>
    <p:embeddedFont>
      <p:font typeface="Open Sans" charset="1" panose="020B0606030504020204"/>
      <p:regular r:id="rId42"/>
    </p:embeddedFont>
    <p:embeddedFont>
      <p:font typeface="Open Sans Bold" charset="1" panose="020B0806030504020204"/>
      <p:regular r:id="rId43"/>
    </p:embeddedFont>
    <p:embeddedFont>
      <p:font typeface="Open Sans Italics" charset="1" panose="020B0606030504020204"/>
      <p:regular r:id="rId44"/>
    </p:embeddedFont>
    <p:embeddedFont>
      <p:font typeface="Open Sans Bold Italics" charset="1" panose="020B0806030504020204"/>
      <p:regular r:id="rId45"/>
    </p:embeddedFont>
    <p:embeddedFont>
      <p:font typeface="Holiday" charset="1" panose="00000000000000000000"/>
      <p:regular r:id="rId46"/>
    </p:embeddedFont>
    <p:embeddedFont>
      <p:font typeface="TT Norms" charset="1" panose="02000503030000020003"/>
      <p:regular r:id="rId47"/>
    </p:embeddedFont>
    <p:embeddedFont>
      <p:font typeface="TT Norms Bold" charset="1" panose="02000803030000020004"/>
      <p:regular r:id="rId48"/>
    </p:embeddedFont>
    <p:embeddedFont>
      <p:font typeface="TT Norms Italics" charset="1" panose="02000503030000090003"/>
      <p:regular r:id="rId49"/>
    </p:embeddedFont>
    <p:embeddedFont>
      <p:font typeface="TT Norms Bold Italics" charset="1" panose="02000803020000090004"/>
      <p:regular r:id="rId50"/>
    </p:embeddedFont>
    <p:embeddedFont>
      <p:font typeface="TT Phobos Inline" charset="1" panose="02000503020000020004"/>
      <p:regular r:id="rId51"/>
    </p:embeddedFont>
    <p:embeddedFont>
      <p:font typeface="TT Phobos" charset="1" panose="02000503050000020004"/>
      <p:regular r:id="rId52"/>
    </p:embeddedFont>
    <p:embeddedFont>
      <p:font typeface="TT Phobos Bold" charset="1" panose="02000803060000020004"/>
      <p:regular r:id="rId53"/>
    </p:embeddedFont>
    <p:embeddedFont>
      <p:font typeface="TT Phobos Italics" charset="1" panose="02000503080000090004"/>
      <p:regular r:id="rId54"/>
    </p:embeddedFont>
    <p:embeddedFont>
      <p:font typeface="TT Phobos Bold Italics" charset="1" panose="02000803060000090004"/>
      <p:regular r:id="rId55"/>
    </p:embeddedFont>
    <p:embeddedFont>
      <p:font typeface="Alice" charset="1" panose="00000500000000000000"/>
      <p:regular r:id="rId56"/>
    </p:embeddedFont>
    <p:embeddedFont>
      <p:font typeface="Alice Bold" charset="1" panose="00000500000000000000"/>
      <p:regular r:id="rId57"/>
    </p:embeddedFont>
    <p:embeddedFont>
      <p:font typeface="Alice Italics" charset="1" panose="00000500000000000000"/>
      <p:regular r:id="rId58"/>
    </p:embeddedFont>
    <p:embeddedFont>
      <p:font typeface="Alice Bold Italics" charset="1" panose="000005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1.xml" Type="http://schemas.openxmlformats.org/officeDocument/2006/relationships/slide"/><Relationship Id="rId101" Target="slides/slide42.xml" Type="http://schemas.openxmlformats.org/officeDocument/2006/relationships/slide"/><Relationship Id="rId102" Target="slides/slide43.xml" Type="http://schemas.openxmlformats.org/officeDocument/2006/relationships/slide"/><Relationship Id="rId103" Target="slides/slide44.xml" Type="http://schemas.openxmlformats.org/officeDocument/2006/relationships/slide"/><Relationship Id="rId104" Target="slides/slide45.xml" Type="http://schemas.openxmlformats.org/officeDocument/2006/relationships/slide"/><Relationship Id="rId105" Target="slides/slide46.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70" Target="slides/slide11.xml" Type="http://schemas.openxmlformats.org/officeDocument/2006/relationships/slide"/><Relationship Id="rId71" Target="slides/slide12.xml" Type="http://schemas.openxmlformats.org/officeDocument/2006/relationships/slide"/><Relationship Id="rId72" Target="slides/slide13.xml" Type="http://schemas.openxmlformats.org/officeDocument/2006/relationships/slide"/><Relationship Id="rId73" Target="slides/slide14.xml" Type="http://schemas.openxmlformats.org/officeDocument/2006/relationships/slide"/><Relationship Id="rId74" Target="slides/slide15.xml" Type="http://schemas.openxmlformats.org/officeDocument/2006/relationships/slide"/><Relationship Id="rId75" Target="slides/slide16.xml" Type="http://schemas.openxmlformats.org/officeDocument/2006/relationships/slide"/><Relationship Id="rId76" Target="slides/slide17.xml" Type="http://schemas.openxmlformats.org/officeDocument/2006/relationships/slide"/><Relationship Id="rId77" Target="slides/slide18.xml" Type="http://schemas.openxmlformats.org/officeDocument/2006/relationships/slide"/><Relationship Id="rId78" Target="slides/slide19.xml" Type="http://schemas.openxmlformats.org/officeDocument/2006/relationships/slide"/><Relationship Id="rId79" Target="slides/slide20.xml" Type="http://schemas.openxmlformats.org/officeDocument/2006/relationships/slide"/><Relationship Id="rId8" Target="fonts/font8.fntdata" Type="http://schemas.openxmlformats.org/officeDocument/2006/relationships/font"/><Relationship Id="rId80" Target="slides/slide21.xml" Type="http://schemas.openxmlformats.org/officeDocument/2006/relationships/slide"/><Relationship Id="rId81" Target="slides/slide22.xml" Type="http://schemas.openxmlformats.org/officeDocument/2006/relationships/slide"/><Relationship Id="rId82" Target="slides/slide23.xml" Type="http://schemas.openxmlformats.org/officeDocument/2006/relationships/slide"/><Relationship Id="rId83" Target="slides/slide24.xml" Type="http://schemas.openxmlformats.org/officeDocument/2006/relationships/slide"/><Relationship Id="rId84" Target="slides/slide25.xml" Type="http://schemas.openxmlformats.org/officeDocument/2006/relationships/slide"/><Relationship Id="rId85" Target="slides/slide26.xml" Type="http://schemas.openxmlformats.org/officeDocument/2006/relationships/slide"/><Relationship Id="rId86" Target="slides/slide27.xml" Type="http://schemas.openxmlformats.org/officeDocument/2006/relationships/slide"/><Relationship Id="rId87" Target="slides/slide28.xml" Type="http://schemas.openxmlformats.org/officeDocument/2006/relationships/slide"/><Relationship Id="rId88" Target="slides/slide29.xml" Type="http://schemas.openxmlformats.org/officeDocument/2006/relationships/slide"/><Relationship Id="rId89" Target="slides/slide30.xml" Type="http://schemas.openxmlformats.org/officeDocument/2006/relationships/slide"/><Relationship Id="rId9" Target="fonts/font9.fntdata" Type="http://schemas.openxmlformats.org/officeDocument/2006/relationships/font"/><Relationship Id="rId90" Target="slides/slide31.xml" Type="http://schemas.openxmlformats.org/officeDocument/2006/relationships/slide"/><Relationship Id="rId91" Target="slides/slide32.xml" Type="http://schemas.openxmlformats.org/officeDocument/2006/relationships/slide"/><Relationship Id="rId92" Target="slides/slide33.xml" Type="http://schemas.openxmlformats.org/officeDocument/2006/relationships/slide"/><Relationship Id="rId93" Target="slides/slide34.xml" Type="http://schemas.openxmlformats.org/officeDocument/2006/relationships/slide"/><Relationship Id="rId94" Target="slides/slide35.xml" Type="http://schemas.openxmlformats.org/officeDocument/2006/relationships/slide"/><Relationship Id="rId95" Target="slides/slide36.xml" Type="http://schemas.openxmlformats.org/officeDocument/2006/relationships/slide"/><Relationship Id="rId96" Target="slides/slide37.xml" Type="http://schemas.openxmlformats.org/officeDocument/2006/relationships/slide"/><Relationship Id="rId97" Target="slides/slide38.xml" Type="http://schemas.openxmlformats.org/officeDocument/2006/relationships/slide"/><Relationship Id="rId98" Target="slides/slide39.xml" Type="http://schemas.openxmlformats.org/officeDocument/2006/relationships/slide"/><Relationship Id="rId99" Target="slides/slide40.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0094" y="7911947"/>
            <a:ext cx="19388189" cy="4750106"/>
          </a:xfrm>
          <a:prstGeom prst="rect">
            <a:avLst/>
          </a:prstGeom>
        </p:spPr>
      </p:pic>
      <p:sp>
        <p:nvSpPr>
          <p:cNvPr name="TextBox 3" id="3"/>
          <p:cNvSpPr txBox="true"/>
          <p:nvPr/>
        </p:nvSpPr>
        <p:spPr>
          <a:xfrm rot="0">
            <a:off x="4510835" y="1835975"/>
            <a:ext cx="12748465" cy="3916708"/>
          </a:xfrm>
          <a:prstGeom prst="rect">
            <a:avLst/>
          </a:prstGeom>
        </p:spPr>
        <p:txBody>
          <a:bodyPr anchor="t" rtlCol="false" tIns="0" lIns="0" bIns="0" rIns="0">
            <a:spAutoFit/>
          </a:bodyPr>
          <a:lstStyle/>
          <a:p>
            <a:pPr algn="ctr">
              <a:lnSpc>
                <a:spcPts val="5117"/>
              </a:lnSpc>
            </a:pPr>
            <a:r>
              <a:rPr lang="en-US" spc="23" sz="4652">
                <a:solidFill>
                  <a:srgbClr val="FFF5D6"/>
                </a:solidFill>
                <a:latin typeface="Alice"/>
              </a:rPr>
              <a:t>KELOMPOK 2</a:t>
            </a:r>
          </a:p>
          <a:p>
            <a:pPr marL="1004411" indent="-502206" lvl="1">
              <a:lnSpc>
                <a:spcPts val="5117"/>
              </a:lnSpc>
              <a:buFont typeface="Arial"/>
              <a:buChar char="•"/>
            </a:pPr>
            <a:r>
              <a:rPr lang="en-US" spc="1" sz="4652">
                <a:solidFill>
                  <a:srgbClr val="FFF5D6"/>
                </a:solidFill>
                <a:latin typeface="Alice"/>
              </a:rPr>
              <a:t>Farkhan (200810060)</a:t>
            </a:r>
          </a:p>
          <a:p>
            <a:pPr marL="1004411" indent="-502206" lvl="1">
              <a:lnSpc>
                <a:spcPts val="5117"/>
              </a:lnSpc>
              <a:buFont typeface="Arial"/>
              <a:buChar char="•"/>
            </a:pPr>
            <a:r>
              <a:rPr lang="en-US" spc="23" sz="4652">
                <a:solidFill>
                  <a:srgbClr val="FFF5D6"/>
                </a:solidFill>
                <a:latin typeface="Alice"/>
              </a:rPr>
              <a:t>M.</a:t>
            </a:r>
            <a:r>
              <a:rPr lang="en-US" spc="1" sz="4652">
                <a:solidFill>
                  <a:srgbClr val="FFF5D6"/>
                </a:solidFill>
                <a:latin typeface="Alice"/>
              </a:rPr>
              <a:t> Randy Okatvianus (20081010153)</a:t>
            </a:r>
          </a:p>
          <a:p>
            <a:pPr marL="1004411" indent="-502206" lvl="1">
              <a:lnSpc>
                <a:spcPts val="5117"/>
              </a:lnSpc>
              <a:buFont typeface="Arial"/>
              <a:buChar char="•"/>
            </a:pPr>
            <a:r>
              <a:rPr lang="en-US" spc="1" sz="4652">
                <a:solidFill>
                  <a:srgbClr val="FFF5D6"/>
                </a:solidFill>
                <a:latin typeface="Alice"/>
              </a:rPr>
              <a:t>Faris Syaifulloh (20081010078)</a:t>
            </a:r>
          </a:p>
          <a:p>
            <a:pPr marL="1004411" indent="-502206" lvl="1">
              <a:lnSpc>
                <a:spcPts val="5117"/>
              </a:lnSpc>
              <a:buFont typeface="Arial"/>
              <a:buChar char="•"/>
            </a:pPr>
            <a:r>
              <a:rPr lang="en-US" spc="1" sz="4652">
                <a:solidFill>
                  <a:srgbClr val="FFF5D6"/>
                </a:solidFill>
                <a:latin typeface="Alice"/>
              </a:rPr>
              <a:t>Rayhan Rizal M (20081010045)</a:t>
            </a:r>
          </a:p>
          <a:p>
            <a:pPr algn="ctr">
              <a:lnSpc>
                <a:spcPts val="5117"/>
              </a:lnSpc>
            </a:pPr>
          </a:p>
        </p:txBody>
      </p:sp>
      <p:pic>
        <p:nvPicPr>
          <p:cNvPr name="Picture 4" id="4"/>
          <p:cNvPicPr>
            <a:picLocks noChangeAspect="true"/>
          </p:cNvPicPr>
          <p:nvPr/>
        </p:nvPicPr>
        <p:blipFill>
          <a:blip r:embed="rId3"/>
          <a:srcRect l="0" t="0" r="0" b="0"/>
          <a:stretch>
            <a:fillRect/>
          </a:stretch>
        </p:blipFill>
        <p:spPr>
          <a:xfrm flipH="false" flipV="false" rot="0">
            <a:off x="-3998880" y="-456218"/>
            <a:ext cx="8762237" cy="899844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4989589" y="2054203"/>
            <a:ext cx="8308821" cy="6178594"/>
            <a:chOff x="0" y="0"/>
            <a:chExt cx="11078428" cy="8238126"/>
          </a:xfrm>
        </p:grpSpPr>
        <p:sp>
          <p:nvSpPr>
            <p:cNvPr name="TextBox 3" id="3"/>
            <p:cNvSpPr txBox="true"/>
            <p:nvPr/>
          </p:nvSpPr>
          <p:spPr>
            <a:xfrm rot="0">
              <a:off x="13387" y="1598682"/>
              <a:ext cx="8063078" cy="6639443"/>
            </a:xfrm>
            <a:prstGeom prst="rect">
              <a:avLst/>
            </a:prstGeom>
          </p:spPr>
          <p:txBody>
            <a:bodyPr anchor="t" rtlCol="false" tIns="0" lIns="0" bIns="0" rIns="0">
              <a:spAutoFit/>
            </a:bodyPr>
            <a:lstStyle/>
            <a:p>
              <a:pPr algn="r">
                <a:lnSpc>
                  <a:spcPts val="5521"/>
                </a:lnSpc>
              </a:pPr>
              <a:r>
                <a:rPr lang="en-US" spc="465" sz="2906">
                  <a:solidFill>
                    <a:srgbClr val="FFFFFF"/>
                  </a:solidFill>
                  <a:latin typeface="Montserrat Light Bold"/>
                </a:rPr>
                <a:t>Judul atau heading h1</a:t>
              </a:r>
            </a:p>
            <a:p>
              <a:pPr algn="r">
                <a:lnSpc>
                  <a:spcPts val="5521"/>
                </a:lnSpc>
              </a:pPr>
              <a:r>
                <a:rPr lang="en-US" spc="465" sz="2906">
                  <a:solidFill>
                    <a:srgbClr val="FFFFFF"/>
                  </a:solidFill>
                  <a:latin typeface="Montserrat Light Bold"/>
                </a:rPr>
                <a:t>Judul atau heading h2</a:t>
              </a:r>
            </a:p>
            <a:p>
              <a:pPr algn="r">
                <a:lnSpc>
                  <a:spcPts val="5646"/>
                </a:lnSpc>
              </a:pPr>
              <a:r>
                <a:rPr lang="en-US" spc="475" sz="2971">
                  <a:solidFill>
                    <a:srgbClr val="FFFFFF"/>
                  </a:solidFill>
                  <a:latin typeface="Montserrat Light Bold"/>
                </a:rPr>
                <a:t>Judul atau heading h3</a:t>
              </a:r>
            </a:p>
            <a:p>
              <a:pPr algn="r">
                <a:lnSpc>
                  <a:spcPts val="5646"/>
                </a:lnSpc>
              </a:pPr>
              <a:r>
                <a:rPr lang="en-US" spc="475" sz="2971">
                  <a:solidFill>
                    <a:srgbClr val="FFFFFF"/>
                  </a:solidFill>
                  <a:latin typeface="Montserrat Light Bold"/>
                </a:rPr>
                <a:t>Judul atau heading h4</a:t>
              </a:r>
            </a:p>
            <a:p>
              <a:pPr algn="r">
                <a:lnSpc>
                  <a:spcPts val="5646"/>
                </a:lnSpc>
              </a:pPr>
              <a:r>
                <a:rPr lang="en-US" spc="475" sz="2971">
                  <a:solidFill>
                    <a:srgbClr val="FFFFFF"/>
                  </a:solidFill>
                  <a:latin typeface="Montserrat Light Bold"/>
                </a:rPr>
                <a:t>Judul atau heading h5</a:t>
              </a:r>
            </a:p>
            <a:p>
              <a:pPr algn="r">
                <a:lnSpc>
                  <a:spcPts val="5646"/>
                </a:lnSpc>
              </a:pPr>
              <a:r>
                <a:rPr lang="en-US" spc="475" sz="2971">
                  <a:solidFill>
                    <a:srgbClr val="FFFFFF"/>
                  </a:solidFill>
                  <a:latin typeface="Montserrat Light Bold"/>
                </a:rPr>
                <a:t>Judul atau heading h6</a:t>
              </a:r>
            </a:p>
            <a:p>
              <a:pPr algn="r">
                <a:lnSpc>
                  <a:spcPts val="5646"/>
                </a:lnSpc>
              </a:pPr>
              <a:r>
                <a:rPr lang="en-US" spc="475" sz="2971">
                  <a:solidFill>
                    <a:srgbClr val="FFFFFF"/>
                  </a:solidFill>
                  <a:latin typeface="Montserrat Light Bold"/>
                </a:rPr>
                <a:t>memisahkan konten</a:t>
              </a:r>
            </a:p>
          </p:txBody>
        </p:sp>
        <p:sp>
          <p:nvSpPr>
            <p:cNvPr name="TextBox 4" id="4"/>
            <p:cNvSpPr txBox="true"/>
            <p:nvPr/>
          </p:nvSpPr>
          <p:spPr>
            <a:xfrm rot="0">
              <a:off x="8744586" y="1598682"/>
              <a:ext cx="2333843" cy="6572772"/>
            </a:xfrm>
            <a:prstGeom prst="rect">
              <a:avLst/>
            </a:prstGeom>
          </p:spPr>
          <p:txBody>
            <a:bodyPr anchor="t" rtlCol="false" tIns="0" lIns="0" bIns="0" rIns="0">
              <a:spAutoFit/>
            </a:bodyPr>
            <a:lstStyle/>
            <a:p>
              <a:pPr>
                <a:lnSpc>
                  <a:spcPts val="5521"/>
                </a:lnSpc>
              </a:pPr>
              <a:r>
                <a:rPr lang="en-US" spc="465" sz="2906">
                  <a:solidFill>
                    <a:srgbClr val="FFFF00"/>
                  </a:solidFill>
                  <a:latin typeface="Montserrat Light Bold"/>
                </a:rPr>
                <a:t>&lt;h1&gt;</a:t>
              </a:r>
            </a:p>
            <a:p>
              <a:pPr>
                <a:lnSpc>
                  <a:spcPts val="5521"/>
                </a:lnSpc>
              </a:pPr>
              <a:r>
                <a:rPr lang="en-US" spc="465" sz="2906">
                  <a:solidFill>
                    <a:srgbClr val="FFFF00"/>
                  </a:solidFill>
                  <a:latin typeface="Montserrat Light Bold"/>
                </a:rPr>
                <a:t>&lt;h2&gt;</a:t>
              </a:r>
            </a:p>
            <a:p>
              <a:pPr>
                <a:lnSpc>
                  <a:spcPts val="5521"/>
                </a:lnSpc>
              </a:pPr>
              <a:r>
                <a:rPr lang="en-US" spc="465" sz="2906">
                  <a:solidFill>
                    <a:srgbClr val="FFFF00"/>
                  </a:solidFill>
                  <a:latin typeface="Montserrat Light Bold"/>
                </a:rPr>
                <a:t>&lt;h3&gt;</a:t>
              </a:r>
            </a:p>
            <a:p>
              <a:pPr>
                <a:lnSpc>
                  <a:spcPts val="5521"/>
                </a:lnSpc>
              </a:pPr>
              <a:r>
                <a:rPr lang="en-US" spc="465" sz="2906">
                  <a:solidFill>
                    <a:srgbClr val="FFFF00"/>
                  </a:solidFill>
                  <a:latin typeface="Montserrat Light Bold"/>
                </a:rPr>
                <a:t>&lt;h4&gt;</a:t>
              </a:r>
            </a:p>
            <a:p>
              <a:pPr>
                <a:lnSpc>
                  <a:spcPts val="5521"/>
                </a:lnSpc>
              </a:pPr>
              <a:r>
                <a:rPr lang="en-US" spc="465" sz="2906">
                  <a:solidFill>
                    <a:srgbClr val="FFFF00"/>
                  </a:solidFill>
                  <a:latin typeface="Montserrat Light Bold"/>
                </a:rPr>
                <a:t>&lt;h5&gt;</a:t>
              </a:r>
            </a:p>
            <a:p>
              <a:pPr>
                <a:lnSpc>
                  <a:spcPts val="5521"/>
                </a:lnSpc>
              </a:pPr>
              <a:r>
                <a:rPr lang="en-US" spc="465" sz="2906">
                  <a:solidFill>
                    <a:srgbClr val="FFFF00"/>
                  </a:solidFill>
                  <a:latin typeface="Montserrat Light Bold"/>
                </a:rPr>
                <a:t>&lt;h6&gt;</a:t>
              </a:r>
            </a:p>
            <a:p>
              <a:pPr>
                <a:lnSpc>
                  <a:spcPts val="5521"/>
                </a:lnSpc>
              </a:pPr>
              <a:r>
                <a:rPr lang="en-US" spc="465" sz="2906">
                  <a:solidFill>
                    <a:srgbClr val="FFFF00"/>
                  </a:solidFill>
                  <a:latin typeface="Montserrat Light Bold"/>
                </a:rPr>
                <a:t>&lt;hr&gt;</a:t>
              </a:r>
            </a:p>
          </p:txBody>
        </p:sp>
        <p:sp>
          <p:nvSpPr>
            <p:cNvPr name="TextBox 5" id="5"/>
            <p:cNvSpPr txBox="true"/>
            <p:nvPr/>
          </p:nvSpPr>
          <p:spPr>
            <a:xfrm rot="0">
              <a:off x="0" y="38100"/>
              <a:ext cx="11073125" cy="991911"/>
            </a:xfrm>
            <a:prstGeom prst="rect">
              <a:avLst/>
            </a:prstGeom>
          </p:spPr>
          <p:txBody>
            <a:bodyPr anchor="t" rtlCol="false" tIns="0" lIns="0" bIns="0" rIns="0">
              <a:spAutoFit/>
            </a:bodyPr>
            <a:lstStyle/>
            <a:p>
              <a:pPr algn="ctr">
                <a:lnSpc>
                  <a:spcPts val="5645"/>
                </a:lnSpc>
              </a:pPr>
              <a:r>
                <a:rPr lang="en-US" spc="610" sz="5086">
                  <a:solidFill>
                    <a:srgbClr val="FFFF00"/>
                  </a:solidFill>
                  <a:latin typeface="Oswald"/>
                </a:rPr>
                <a:t>TAG</a:t>
              </a:r>
              <a:r>
                <a:rPr lang="en-US" spc="610" sz="5086">
                  <a:solidFill>
                    <a:srgbClr val="FFFFFF"/>
                  </a:solidFill>
                  <a:latin typeface="Oswald"/>
                </a:rPr>
                <a:t> JUDUL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620909" y="2251164"/>
            <a:ext cx="5415610" cy="7007136"/>
          </a:xfrm>
          <a:prstGeom prst="rect">
            <a:avLst/>
          </a:prstGeom>
        </p:spPr>
      </p:pic>
      <p:grpSp>
        <p:nvGrpSpPr>
          <p:cNvPr name="Group 3" id="3"/>
          <p:cNvGrpSpPr/>
          <p:nvPr/>
        </p:nvGrpSpPr>
        <p:grpSpPr>
          <a:xfrm rot="0">
            <a:off x="1028700" y="353740"/>
            <a:ext cx="6592962" cy="9579521"/>
            <a:chOff x="0" y="0"/>
            <a:chExt cx="8790616" cy="12772694"/>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Judul</a:t>
              </a:r>
            </a:p>
          </p:txBody>
        </p:sp>
        <p:sp>
          <p:nvSpPr>
            <p:cNvPr name="TextBox 6" id="6"/>
            <p:cNvSpPr txBox="true"/>
            <p:nvPr/>
          </p:nvSpPr>
          <p:spPr>
            <a:xfrm rot="0">
              <a:off x="0" y="2054426"/>
              <a:ext cx="8790616" cy="10718268"/>
            </a:xfrm>
            <a:prstGeom prst="rect">
              <a:avLst/>
            </a:prstGeom>
          </p:spPr>
          <p:txBody>
            <a:bodyPr anchor="t" rtlCol="false" tIns="0" lIns="0" bIns="0" rIns="0">
              <a:spAutoFit/>
            </a:bodyPr>
            <a:lstStyle/>
            <a:p>
              <a:pPr algn="l">
                <a:lnSpc>
                  <a:spcPts val="3589"/>
                </a:lnSpc>
              </a:pPr>
              <a:r>
                <a:rPr lang="en-US" spc="118" sz="2582">
                  <a:solidFill>
                    <a:srgbClr val="FFFFFF"/>
                  </a:solidFill>
                  <a:latin typeface="Courier Prime"/>
                </a:rPr>
                <a:t>&lt;!DOCTYPE</a:t>
              </a:r>
              <a:r>
                <a:rPr lang="en-US" spc="118" sz="2582">
                  <a:solidFill>
                    <a:srgbClr val="FFFFFF"/>
                  </a:solidFill>
                  <a:latin typeface="Courier Prime"/>
                </a:rPr>
                <a:t> html&gt;</a:t>
              </a:r>
            </a:p>
            <a:p>
              <a:pPr algn="l">
                <a:lnSpc>
                  <a:spcPts val="3589"/>
                </a:lnSpc>
              </a:pPr>
              <a:r>
                <a:rPr lang="en-US" spc="118" sz="2582">
                  <a:solidFill>
                    <a:srgbClr val="FFFFFF"/>
                  </a:solidFill>
                  <a:latin typeface="Courier Prime"/>
                </a:rPr>
                <a:t>&lt;html&gt;</a:t>
              </a:r>
            </a:p>
            <a:p>
              <a:pPr algn="l">
                <a:lnSpc>
                  <a:spcPts val="3589"/>
                </a:lnSpc>
              </a:pPr>
              <a:r>
                <a:rPr lang="en-US" spc="118" sz="2582">
                  <a:solidFill>
                    <a:srgbClr val="FFFFFF"/>
                  </a:solidFill>
                  <a:latin typeface="Courier Prime"/>
                </a:rPr>
                <a:t>&lt;body&gt;</a:t>
              </a:r>
            </a:p>
            <a:p>
              <a:pPr algn="l">
                <a:lnSpc>
                  <a:spcPts val="3589"/>
                </a:lnSpc>
              </a:pPr>
            </a:p>
            <a:p>
              <a:pPr algn="l">
                <a:lnSpc>
                  <a:spcPts val="3589"/>
                </a:lnSpc>
              </a:pPr>
              <a:r>
                <a:rPr lang="en-US" spc="118" sz="2582">
                  <a:solidFill>
                    <a:srgbClr val="FFFFFF"/>
                  </a:solidFill>
                  <a:latin typeface="Courier Prime"/>
                </a:rPr>
                <a:t>&lt;h1&gt;This is heading 1&lt;/h1&gt;</a:t>
              </a:r>
            </a:p>
            <a:p>
              <a:pPr algn="l">
                <a:lnSpc>
                  <a:spcPts val="3589"/>
                </a:lnSpc>
              </a:pPr>
              <a:r>
                <a:rPr lang="en-US" spc="118" sz="2582">
                  <a:solidFill>
                    <a:srgbClr val="FFFFFF"/>
                  </a:solidFill>
                  <a:latin typeface="Courier Prime"/>
                </a:rPr>
                <a:t>&lt;p&gt;This is some text.&lt;/p&gt;</a:t>
              </a:r>
            </a:p>
            <a:p>
              <a:pPr algn="l">
                <a:lnSpc>
                  <a:spcPts val="3589"/>
                </a:lnSpc>
              </a:pPr>
              <a:r>
                <a:rPr lang="en-US" spc="118" sz="2582">
                  <a:solidFill>
                    <a:srgbClr val="FFFFFF"/>
                  </a:solidFill>
                  <a:latin typeface="Courier Prime"/>
                </a:rPr>
                <a:t>&lt;hr&gt;</a:t>
              </a:r>
            </a:p>
            <a:p>
              <a:pPr algn="l">
                <a:lnSpc>
                  <a:spcPts val="3589"/>
                </a:lnSpc>
              </a:pPr>
            </a:p>
            <a:p>
              <a:pPr algn="l">
                <a:lnSpc>
                  <a:spcPts val="3589"/>
                </a:lnSpc>
              </a:pPr>
              <a:r>
                <a:rPr lang="en-US" spc="118" sz="2582">
                  <a:solidFill>
                    <a:srgbClr val="FFFFFF"/>
                  </a:solidFill>
                  <a:latin typeface="Courier Prime"/>
                </a:rPr>
                <a:t>&lt;h2&gt;This is heading 2&lt;/h2&gt;</a:t>
              </a:r>
            </a:p>
            <a:p>
              <a:pPr algn="l">
                <a:lnSpc>
                  <a:spcPts val="3589"/>
                </a:lnSpc>
              </a:pPr>
              <a:r>
                <a:rPr lang="en-US" spc="118" sz="2582">
                  <a:solidFill>
                    <a:srgbClr val="FFFFFF"/>
                  </a:solidFill>
                  <a:latin typeface="Courier Prime"/>
                </a:rPr>
                <a:t>&lt;p&gt;This is some other text.&lt;/p&gt;</a:t>
              </a:r>
            </a:p>
            <a:p>
              <a:pPr algn="l">
                <a:lnSpc>
                  <a:spcPts val="3589"/>
                </a:lnSpc>
              </a:pPr>
              <a:r>
                <a:rPr lang="en-US" spc="118" sz="2582">
                  <a:solidFill>
                    <a:srgbClr val="FFFFFF"/>
                  </a:solidFill>
                  <a:latin typeface="Courier Prime"/>
                </a:rPr>
                <a:t>&lt;hr&gt;</a:t>
              </a:r>
            </a:p>
            <a:p>
              <a:pPr algn="l">
                <a:lnSpc>
                  <a:spcPts val="3589"/>
                </a:lnSpc>
              </a:pPr>
            </a:p>
            <a:p>
              <a:pPr algn="l">
                <a:lnSpc>
                  <a:spcPts val="3589"/>
                </a:lnSpc>
              </a:pPr>
              <a:r>
                <a:rPr lang="en-US" spc="118" sz="2582">
                  <a:solidFill>
                    <a:srgbClr val="FFFFFF"/>
                  </a:solidFill>
                  <a:latin typeface="Courier Prime"/>
                </a:rPr>
                <a:t>&lt;h2&gt;This is heading 2&lt;/h2&gt;</a:t>
              </a:r>
            </a:p>
            <a:p>
              <a:pPr algn="l">
                <a:lnSpc>
                  <a:spcPts val="3589"/>
                </a:lnSpc>
              </a:pPr>
              <a:r>
                <a:rPr lang="en-US" spc="118" sz="2582">
                  <a:solidFill>
                    <a:srgbClr val="FFFFFF"/>
                  </a:solidFill>
                  <a:latin typeface="Courier Prime"/>
                </a:rPr>
                <a:t>&lt;p&gt;This is some other text.&lt;/p&gt;</a:t>
              </a:r>
            </a:p>
            <a:p>
              <a:pPr algn="l">
                <a:lnSpc>
                  <a:spcPts val="3589"/>
                </a:lnSpc>
              </a:pPr>
            </a:p>
            <a:p>
              <a:pPr algn="l">
                <a:lnSpc>
                  <a:spcPts val="3589"/>
                </a:lnSpc>
              </a:pPr>
              <a:r>
                <a:rPr lang="en-US" spc="118" sz="2582">
                  <a:solidFill>
                    <a:srgbClr val="FFFFFF"/>
                  </a:solidFill>
                  <a:latin typeface="Courier Prime"/>
                </a:rPr>
                <a:t>&lt;/body&gt;</a:t>
              </a:r>
            </a:p>
            <a:p>
              <a:pPr algn="l">
                <a:lnSpc>
                  <a:spcPts val="3589"/>
                </a:lnSpc>
              </a:pPr>
              <a:r>
                <a:rPr lang="en-US" spc="118" sz="2582">
                  <a:solidFill>
                    <a:srgbClr val="FFFFFF"/>
                  </a:solidFill>
                  <a:latin typeface="Courier Prime"/>
                </a:rPr>
                <a:t>&lt;/html&gt;</a:t>
              </a:r>
            </a:p>
            <a:p>
              <a:pPr algn="l">
                <a:lnSpc>
                  <a:spcPts val="3589"/>
                </a:lnSpc>
              </a:pPr>
            </a:p>
          </p:txBody>
        </p:sp>
      </p:grpSp>
      <p:sp>
        <p:nvSpPr>
          <p:cNvPr name="TextBox 7" id="7"/>
          <p:cNvSpPr txBox="true"/>
          <p:nvPr/>
        </p:nvSpPr>
        <p:spPr>
          <a:xfrm rot="0">
            <a:off x="9682226" y="1736814"/>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4989589" y="2825330"/>
            <a:ext cx="8308821" cy="4699044"/>
            <a:chOff x="0" y="0"/>
            <a:chExt cx="11078428" cy="6265392"/>
          </a:xfrm>
        </p:grpSpPr>
        <p:sp>
          <p:nvSpPr>
            <p:cNvPr name="TextBox 3" id="3"/>
            <p:cNvSpPr txBox="true"/>
            <p:nvPr/>
          </p:nvSpPr>
          <p:spPr>
            <a:xfrm rot="0">
              <a:off x="13387" y="1598682"/>
              <a:ext cx="8063078" cy="4666710"/>
            </a:xfrm>
            <a:prstGeom prst="rect">
              <a:avLst/>
            </a:prstGeom>
          </p:spPr>
          <p:txBody>
            <a:bodyPr anchor="t" rtlCol="false" tIns="0" lIns="0" bIns="0" rIns="0">
              <a:spAutoFit/>
            </a:bodyPr>
            <a:lstStyle/>
            <a:p>
              <a:pPr algn="r">
                <a:lnSpc>
                  <a:spcPts val="5521"/>
                </a:lnSpc>
              </a:pPr>
              <a:r>
                <a:rPr lang="en-US" spc="465" sz="2906">
                  <a:solidFill>
                    <a:srgbClr val="FFFFFF"/>
                  </a:solidFill>
                  <a:latin typeface="Montserrat Light Bold"/>
                </a:rPr>
                <a:t>Membuat paragraf</a:t>
              </a:r>
            </a:p>
            <a:p>
              <a:pPr algn="r">
                <a:lnSpc>
                  <a:spcPts val="5521"/>
                </a:lnSpc>
              </a:pPr>
              <a:r>
                <a:rPr lang="en-US" spc="465" sz="2906">
                  <a:solidFill>
                    <a:srgbClr val="FFFFFF"/>
                  </a:solidFill>
                  <a:latin typeface="Montserrat Light Bold"/>
                </a:rPr>
                <a:t>Membuat garis baru</a:t>
              </a:r>
            </a:p>
            <a:p>
              <a:pPr algn="r">
                <a:lnSpc>
                  <a:spcPts val="5646"/>
                </a:lnSpc>
              </a:pPr>
              <a:r>
                <a:rPr lang="en-US" spc="465" sz="2971">
                  <a:solidFill>
                    <a:srgbClr val="FFFFFF"/>
                  </a:solidFill>
                  <a:latin typeface="Montserrat Light Bold"/>
                </a:rPr>
                <a:t>memformat teks atau kalimat</a:t>
              </a:r>
            </a:p>
            <a:p>
              <a:pPr algn="r">
                <a:lnSpc>
                  <a:spcPts val="5646"/>
                </a:lnSpc>
              </a:pPr>
            </a:p>
          </p:txBody>
        </p:sp>
        <p:sp>
          <p:nvSpPr>
            <p:cNvPr name="TextBox 4" id="4"/>
            <p:cNvSpPr txBox="true"/>
            <p:nvPr/>
          </p:nvSpPr>
          <p:spPr>
            <a:xfrm rot="0">
              <a:off x="8744586" y="1598682"/>
              <a:ext cx="2333843" cy="4583105"/>
            </a:xfrm>
            <a:prstGeom prst="rect">
              <a:avLst/>
            </a:prstGeom>
          </p:spPr>
          <p:txBody>
            <a:bodyPr anchor="t" rtlCol="false" tIns="0" lIns="0" bIns="0" rIns="0">
              <a:spAutoFit/>
            </a:bodyPr>
            <a:lstStyle/>
            <a:p>
              <a:pPr>
                <a:lnSpc>
                  <a:spcPts val="5521"/>
                </a:lnSpc>
              </a:pPr>
              <a:r>
                <a:rPr lang="en-US" spc="465" sz="2906">
                  <a:solidFill>
                    <a:srgbClr val="FFFF00"/>
                  </a:solidFill>
                  <a:latin typeface="Montserrat Light Bold"/>
                </a:rPr>
                <a:t>&lt;p&gt;</a:t>
              </a:r>
            </a:p>
            <a:p>
              <a:pPr>
                <a:lnSpc>
                  <a:spcPts val="5521"/>
                </a:lnSpc>
              </a:pPr>
              <a:r>
                <a:rPr lang="en-US" spc="465" sz="2906">
                  <a:solidFill>
                    <a:srgbClr val="FFFF00"/>
                  </a:solidFill>
                  <a:latin typeface="Montserrat Light Bold"/>
                </a:rPr>
                <a:t>&lt;br&gt;</a:t>
              </a:r>
            </a:p>
            <a:p>
              <a:pPr>
                <a:lnSpc>
                  <a:spcPts val="5521"/>
                </a:lnSpc>
              </a:pPr>
              <a:r>
                <a:rPr lang="en-US" spc="465" sz="2906">
                  <a:solidFill>
                    <a:srgbClr val="FFFF00"/>
                  </a:solidFill>
                  <a:latin typeface="Montserrat Light Bold"/>
                </a:rPr>
                <a:t>&lt;pre&gt;</a:t>
              </a:r>
            </a:p>
            <a:p>
              <a:pPr>
                <a:lnSpc>
                  <a:spcPts val="5521"/>
                </a:lnSpc>
              </a:pPr>
            </a:p>
            <a:p>
              <a:pPr>
                <a:lnSpc>
                  <a:spcPts val="5521"/>
                </a:lnSpc>
              </a:pPr>
            </a:p>
          </p:txBody>
        </p:sp>
        <p:sp>
          <p:nvSpPr>
            <p:cNvPr name="TextBox 5" id="5"/>
            <p:cNvSpPr txBox="true"/>
            <p:nvPr/>
          </p:nvSpPr>
          <p:spPr>
            <a:xfrm rot="0">
              <a:off x="0" y="38100"/>
              <a:ext cx="11073125" cy="991911"/>
            </a:xfrm>
            <a:prstGeom prst="rect">
              <a:avLst/>
            </a:prstGeom>
          </p:spPr>
          <p:txBody>
            <a:bodyPr anchor="t" rtlCol="false" tIns="0" lIns="0" bIns="0" rIns="0">
              <a:spAutoFit/>
            </a:bodyPr>
            <a:lstStyle/>
            <a:p>
              <a:pPr algn="ctr">
                <a:lnSpc>
                  <a:spcPts val="5645"/>
                </a:lnSpc>
              </a:pPr>
              <a:r>
                <a:rPr lang="en-US" spc="610" sz="5086">
                  <a:solidFill>
                    <a:srgbClr val="FFFF00"/>
                  </a:solidFill>
                  <a:latin typeface="Oswald"/>
                </a:rPr>
                <a:t>TAG</a:t>
              </a:r>
              <a:r>
                <a:rPr lang="en-US" spc="610" sz="5086">
                  <a:solidFill>
                    <a:srgbClr val="FFFFFF"/>
                  </a:solidFill>
                  <a:latin typeface="Oswald"/>
                </a:rPr>
                <a:t> PARAGRAF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933968" y="5143500"/>
            <a:ext cx="10747122" cy="2771270"/>
          </a:xfrm>
          <a:prstGeom prst="rect">
            <a:avLst/>
          </a:prstGeom>
        </p:spPr>
      </p:pic>
      <p:grpSp>
        <p:nvGrpSpPr>
          <p:cNvPr name="Group 3" id="3"/>
          <p:cNvGrpSpPr/>
          <p:nvPr/>
        </p:nvGrpSpPr>
        <p:grpSpPr>
          <a:xfrm rot="0">
            <a:off x="1028700" y="214357"/>
            <a:ext cx="6592962" cy="9858285"/>
            <a:chOff x="0" y="0"/>
            <a:chExt cx="8790616" cy="13144380"/>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paragraf</a:t>
              </a:r>
            </a:p>
          </p:txBody>
        </p:sp>
        <p:sp>
          <p:nvSpPr>
            <p:cNvPr name="TextBox 6" id="6"/>
            <p:cNvSpPr txBox="true"/>
            <p:nvPr/>
          </p:nvSpPr>
          <p:spPr>
            <a:xfrm rot="0">
              <a:off x="0" y="2073476"/>
              <a:ext cx="8790616" cy="11070904"/>
            </a:xfrm>
            <a:prstGeom prst="rect">
              <a:avLst/>
            </a:prstGeom>
          </p:spPr>
          <p:txBody>
            <a:bodyPr anchor="t" rtlCol="false" tIns="0" lIns="0" bIns="0" rIns="0">
              <a:spAutoFit/>
            </a:bodyPr>
            <a:lstStyle/>
            <a:p>
              <a:pPr algn="l">
                <a:lnSpc>
                  <a:spcPts val="2894"/>
                </a:lnSpc>
              </a:pPr>
              <a:r>
                <a:rPr lang="en-US" spc="95" sz="2082">
                  <a:solidFill>
                    <a:srgbClr val="FFFFFF"/>
                  </a:solidFill>
                  <a:latin typeface="Courier Prime"/>
                </a:rPr>
                <a:t>&lt;!DOCTYPE</a:t>
              </a:r>
              <a:r>
                <a:rPr lang="en-US" spc="95" sz="2082">
                  <a:solidFill>
                    <a:srgbClr val="FFFFFF"/>
                  </a:solidFill>
                  <a:latin typeface="Courier Prime"/>
                </a:rPr>
                <a:t> html&gt;</a:t>
              </a:r>
            </a:p>
            <a:p>
              <a:pPr algn="l">
                <a:lnSpc>
                  <a:spcPts val="2894"/>
                </a:lnSpc>
              </a:pPr>
              <a:r>
                <a:rPr lang="en-US" spc="95" sz="2082">
                  <a:solidFill>
                    <a:srgbClr val="FFFFFF"/>
                  </a:solidFill>
                  <a:latin typeface="Courier Prime"/>
                </a:rPr>
                <a:t>&lt;html&gt;</a:t>
              </a:r>
            </a:p>
            <a:p>
              <a:pPr algn="l">
                <a:lnSpc>
                  <a:spcPts val="2894"/>
                </a:lnSpc>
              </a:pPr>
              <a:r>
                <a:rPr lang="en-US" spc="95" sz="2082">
                  <a:solidFill>
                    <a:srgbClr val="FFFFFF"/>
                  </a:solidFill>
                  <a:latin typeface="Courier Prime"/>
                </a:rPr>
                <a:t>&lt;body&gt;</a:t>
              </a:r>
            </a:p>
            <a:p>
              <a:pPr algn="l">
                <a:lnSpc>
                  <a:spcPts val="2894"/>
                </a:lnSpc>
              </a:pPr>
            </a:p>
            <a:p>
              <a:pPr algn="l">
                <a:lnSpc>
                  <a:spcPts val="2894"/>
                </a:lnSpc>
              </a:pPr>
              <a:r>
                <a:rPr lang="en-US" spc="95" sz="2082">
                  <a:solidFill>
                    <a:srgbClr val="FFFFFF"/>
                  </a:solidFill>
                  <a:latin typeface="Courier Prime"/>
                </a:rPr>
                <a:t>&lt;p&gt;In HTML, spaces and new lines are ignored:&lt;/p&gt;</a:t>
              </a:r>
            </a:p>
            <a:p>
              <a:pPr algn="l">
                <a:lnSpc>
                  <a:spcPts val="2894"/>
                </a:lnSpc>
              </a:pPr>
              <a:r>
                <a:rPr lang="en-US" spc="95" sz="2082">
                  <a:solidFill>
                    <a:srgbClr val="FFFFFF"/>
                  </a:solidFill>
                  <a:latin typeface="Courier Prime"/>
                </a:rPr>
                <a:t>&lt;br&gt; example</a:t>
              </a:r>
            </a:p>
            <a:p>
              <a:pPr algn="l">
                <a:lnSpc>
                  <a:spcPts val="2894"/>
                </a:lnSpc>
              </a:pPr>
            </a:p>
            <a:p>
              <a:pPr algn="l">
                <a:lnSpc>
                  <a:spcPts val="2894"/>
                </a:lnSpc>
              </a:pPr>
              <a:r>
                <a:rPr lang="en-US" spc="95" sz="2082">
                  <a:solidFill>
                    <a:srgbClr val="FFFFFF"/>
                  </a:solidFill>
                  <a:latin typeface="Courier Prime"/>
                </a:rPr>
                <a:t>&lt;p&gt;</a:t>
              </a:r>
            </a:p>
            <a:p>
              <a:pPr algn="l">
                <a:lnSpc>
                  <a:spcPts val="2894"/>
                </a:lnSpc>
              </a:pPr>
            </a:p>
            <a:p>
              <a:pPr algn="l">
                <a:lnSpc>
                  <a:spcPts val="2894"/>
                </a:lnSpc>
              </a:pPr>
              <a:r>
                <a:rPr lang="en-US" spc="95" sz="2082">
                  <a:solidFill>
                    <a:srgbClr val="FFFFFF"/>
                  </a:solidFill>
                  <a:latin typeface="Courier Prime"/>
                </a:rPr>
                <a:t>My Bonnie lies over the ocean.</a:t>
              </a:r>
            </a:p>
            <a:p>
              <a:pPr algn="l">
                <a:lnSpc>
                  <a:spcPts val="2894"/>
                </a:lnSpc>
              </a:pPr>
            </a:p>
            <a:p>
              <a:pPr algn="l">
                <a:lnSpc>
                  <a:spcPts val="2894"/>
                </a:lnSpc>
              </a:pPr>
              <a:r>
                <a:rPr lang="en-US" spc="95" sz="2082">
                  <a:solidFill>
                    <a:srgbClr val="FFFFFF"/>
                  </a:solidFill>
                  <a:latin typeface="Courier Prime"/>
                </a:rPr>
                <a:t>My Bonnie lies over the sea.</a:t>
              </a:r>
            </a:p>
            <a:p>
              <a:pPr algn="l">
                <a:lnSpc>
                  <a:spcPts val="2894"/>
                </a:lnSpc>
              </a:pPr>
            </a:p>
            <a:p>
              <a:pPr algn="l">
                <a:lnSpc>
                  <a:spcPts val="2894"/>
                </a:lnSpc>
              </a:pPr>
              <a:r>
                <a:rPr lang="en-US" spc="95" sz="2082">
                  <a:solidFill>
                    <a:srgbClr val="FFFFFF"/>
                  </a:solidFill>
                  <a:latin typeface="Courier Prime"/>
                </a:rPr>
                <a:t>My Bonnie lies over the ocean.</a:t>
              </a:r>
            </a:p>
            <a:p>
              <a:pPr algn="l">
                <a:lnSpc>
                  <a:spcPts val="2894"/>
                </a:lnSpc>
              </a:pPr>
            </a:p>
            <a:p>
              <a:pPr algn="l">
                <a:lnSpc>
                  <a:spcPts val="2894"/>
                </a:lnSpc>
              </a:pPr>
              <a:r>
                <a:rPr lang="en-US" spc="95" sz="2082">
                  <a:solidFill>
                    <a:srgbClr val="FFFFFF"/>
                  </a:solidFill>
                  <a:latin typeface="Courier Prime"/>
                </a:rPr>
                <a:t>Oh, bring back my Bonnie to me.</a:t>
              </a:r>
            </a:p>
            <a:p>
              <a:pPr algn="l">
                <a:lnSpc>
                  <a:spcPts val="2894"/>
                </a:lnSpc>
              </a:pPr>
            </a:p>
            <a:p>
              <a:pPr algn="l">
                <a:lnSpc>
                  <a:spcPts val="2894"/>
                </a:lnSpc>
              </a:pPr>
              <a:r>
                <a:rPr lang="en-US" spc="95" sz="2082">
                  <a:solidFill>
                    <a:srgbClr val="FFFFFF"/>
                  </a:solidFill>
                  <a:latin typeface="Courier Prime"/>
                </a:rPr>
                <a:t>&lt;/p&gt;</a:t>
              </a:r>
            </a:p>
            <a:p>
              <a:pPr algn="l">
                <a:lnSpc>
                  <a:spcPts val="2894"/>
                </a:lnSpc>
              </a:pPr>
            </a:p>
            <a:p>
              <a:pPr algn="l">
                <a:lnSpc>
                  <a:spcPts val="2894"/>
                </a:lnSpc>
              </a:pPr>
              <a:r>
                <a:rPr lang="en-US" spc="95" sz="2082">
                  <a:solidFill>
                    <a:srgbClr val="FFFFFF"/>
                  </a:solidFill>
                  <a:latin typeface="Courier Prime"/>
                </a:rPr>
                <a:t>&lt;/body&gt;</a:t>
              </a:r>
            </a:p>
            <a:p>
              <a:pPr algn="l">
                <a:lnSpc>
                  <a:spcPts val="2894"/>
                </a:lnSpc>
              </a:pPr>
              <a:r>
                <a:rPr lang="en-US" spc="95" sz="2082">
                  <a:solidFill>
                    <a:srgbClr val="FFFFFF"/>
                  </a:solidFill>
                  <a:latin typeface="Courier Prime"/>
                </a:rPr>
                <a:t>&lt;/html&gt;</a:t>
              </a:r>
            </a:p>
            <a:p>
              <a:pPr algn="l">
                <a:lnSpc>
                  <a:spcPts val="2894"/>
                </a:lnSpc>
              </a:pPr>
            </a:p>
          </p:txBody>
        </p:sp>
      </p:grpSp>
      <p:sp>
        <p:nvSpPr>
          <p:cNvPr name="TextBox 7" id="7"/>
          <p:cNvSpPr txBox="true"/>
          <p:nvPr/>
        </p:nvSpPr>
        <p:spPr>
          <a:xfrm rot="0">
            <a:off x="7682979" y="4426695"/>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594768" y="320072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2594768" y="3979475"/>
            <a:ext cx="8479627" cy="3652244"/>
          </a:xfrm>
          <a:prstGeom prst="rect">
            <a:avLst/>
          </a:prstGeom>
        </p:spPr>
        <p:txBody>
          <a:bodyPr anchor="t" rtlCol="false" tIns="0" lIns="0" bIns="0" rIns="0">
            <a:spAutoFit/>
          </a:bodyPr>
          <a:lstStyle/>
          <a:p>
            <a:pPr algn="r">
              <a:lnSpc>
                <a:spcPts val="4820"/>
              </a:lnSpc>
            </a:pPr>
            <a:r>
              <a:rPr lang="en-US" sz="3544">
                <a:solidFill>
                  <a:srgbClr val="FFFFFF"/>
                </a:solidFill>
                <a:latin typeface="Glacial Indifference"/>
              </a:rPr>
              <a:t>Atribut untuk elemen styling pada html</a:t>
            </a:r>
          </a:p>
          <a:p>
            <a:pPr algn="r">
              <a:lnSpc>
                <a:spcPts val="4820"/>
              </a:lnSpc>
            </a:pPr>
            <a:r>
              <a:rPr lang="en-US" sz="3544">
                <a:solidFill>
                  <a:srgbClr val="FFFFFF"/>
                </a:solidFill>
                <a:latin typeface="Glacial Indifference"/>
              </a:rPr>
              <a:t>memberi warna pada latar belakang</a:t>
            </a:r>
          </a:p>
          <a:p>
            <a:pPr algn="r">
              <a:lnSpc>
                <a:spcPts val="4820"/>
              </a:lnSpc>
            </a:pPr>
            <a:r>
              <a:rPr lang="en-US" sz="3544">
                <a:solidFill>
                  <a:srgbClr val="FFFFFF"/>
                </a:solidFill>
                <a:latin typeface="Glacial Indifference"/>
              </a:rPr>
              <a:t>memberi warna pada teks</a:t>
            </a:r>
          </a:p>
          <a:p>
            <a:pPr algn="r">
              <a:lnSpc>
                <a:spcPts val="4820"/>
              </a:lnSpc>
            </a:pPr>
            <a:r>
              <a:rPr lang="en-US" sz="3544">
                <a:solidFill>
                  <a:srgbClr val="FFFFFF"/>
                </a:solidFill>
                <a:latin typeface="Glacial Indifference"/>
              </a:rPr>
              <a:t>mengubah font pada teks</a:t>
            </a:r>
          </a:p>
          <a:p>
            <a:pPr algn="r">
              <a:lnSpc>
                <a:spcPts val="4820"/>
              </a:lnSpc>
            </a:pPr>
            <a:r>
              <a:rPr lang="en-US" sz="3544">
                <a:solidFill>
                  <a:srgbClr val="FFFFFF"/>
                </a:solidFill>
                <a:latin typeface="Glacial Indifference"/>
              </a:rPr>
              <a:t>mengatur ukuran font</a:t>
            </a:r>
          </a:p>
          <a:p>
            <a:pPr algn="r">
              <a:lnSpc>
                <a:spcPts val="4820"/>
              </a:lnSpc>
            </a:pPr>
            <a:r>
              <a:rPr lang="en-US" sz="3544">
                <a:solidFill>
                  <a:srgbClr val="FFFFFF"/>
                </a:solidFill>
                <a:latin typeface="Glacial Indifference"/>
              </a:rPr>
              <a:t>mengatur perataan teks</a:t>
            </a:r>
          </a:p>
        </p:txBody>
      </p:sp>
      <p:sp>
        <p:nvSpPr>
          <p:cNvPr name="TextBox 4" id="4"/>
          <p:cNvSpPr txBox="true"/>
          <p:nvPr/>
        </p:nvSpPr>
        <p:spPr>
          <a:xfrm rot="0">
            <a:off x="11600716" y="320072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600716" y="3979475"/>
            <a:ext cx="3801212" cy="4261844"/>
          </a:xfrm>
          <a:prstGeom prst="rect">
            <a:avLst/>
          </a:prstGeom>
        </p:spPr>
        <p:txBody>
          <a:bodyPr anchor="t" rtlCol="false" tIns="0" lIns="0" bIns="0" rIns="0">
            <a:spAutoFit/>
          </a:bodyPr>
          <a:lstStyle/>
          <a:p>
            <a:pPr>
              <a:lnSpc>
                <a:spcPts val="4820"/>
              </a:lnSpc>
            </a:pPr>
            <a:r>
              <a:rPr lang="en-US" sz="3544">
                <a:solidFill>
                  <a:srgbClr val="FFFF00"/>
                </a:solidFill>
                <a:latin typeface="Glacial Indifference"/>
              </a:rPr>
              <a:t>style</a:t>
            </a:r>
          </a:p>
          <a:p>
            <a:pPr>
              <a:lnSpc>
                <a:spcPts val="4820"/>
              </a:lnSpc>
            </a:pPr>
            <a:r>
              <a:rPr lang="en-US" sz="3544">
                <a:solidFill>
                  <a:srgbClr val="FFFF00"/>
                </a:solidFill>
                <a:latin typeface="Glacial Indifference"/>
              </a:rPr>
              <a:t>background-colour</a:t>
            </a:r>
          </a:p>
          <a:p>
            <a:pPr>
              <a:lnSpc>
                <a:spcPts val="4820"/>
              </a:lnSpc>
            </a:pPr>
            <a:r>
              <a:rPr lang="en-US" sz="3544">
                <a:solidFill>
                  <a:srgbClr val="FFFF00"/>
                </a:solidFill>
                <a:latin typeface="Glacial Indifference"/>
              </a:rPr>
              <a:t>color</a:t>
            </a:r>
          </a:p>
          <a:p>
            <a:pPr>
              <a:lnSpc>
                <a:spcPts val="4820"/>
              </a:lnSpc>
            </a:pPr>
            <a:r>
              <a:rPr lang="en-US" sz="3544">
                <a:solidFill>
                  <a:srgbClr val="FFFF00"/>
                </a:solidFill>
                <a:latin typeface="Glacial Indifference"/>
              </a:rPr>
              <a:t>font-family</a:t>
            </a:r>
          </a:p>
          <a:p>
            <a:pPr>
              <a:lnSpc>
                <a:spcPts val="4820"/>
              </a:lnSpc>
            </a:pPr>
            <a:r>
              <a:rPr lang="en-US" sz="3544">
                <a:solidFill>
                  <a:srgbClr val="FFFF00"/>
                </a:solidFill>
                <a:latin typeface="Glacial Indifference"/>
              </a:rPr>
              <a:t>font-size</a:t>
            </a:r>
          </a:p>
          <a:p>
            <a:pPr>
              <a:lnSpc>
                <a:spcPts val="4820"/>
              </a:lnSpc>
            </a:pPr>
            <a:r>
              <a:rPr lang="en-US" sz="3544">
                <a:solidFill>
                  <a:srgbClr val="FFFF00"/>
                </a:solidFill>
                <a:latin typeface="Glacial Indifference"/>
              </a:rPr>
              <a:t>text-align</a:t>
            </a:r>
          </a:p>
          <a:p>
            <a:pPr algn="l">
              <a:lnSpc>
                <a:spcPts val="4820"/>
              </a:lnSpc>
            </a:pPr>
          </a:p>
        </p:txBody>
      </p:sp>
      <p:sp>
        <p:nvSpPr>
          <p:cNvPr name="TextBox 6" id="6"/>
          <p:cNvSpPr txBox="true"/>
          <p:nvPr/>
        </p:nvSpPr>
        <p:spPr>
          <a:xfrm rot="0">
            <a:off x="6657600" y="1822083"/>
            <a:ext cx="5495142"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Style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98642" y="6700750"/>
            <a:ext cx="9612514" cy="3124067"/>
          </a:xfrm>
          <a:prstGeom prst="rect">
            <a:avLst/>
          </a:prstGeom>
        </p:spPr>
      </p:pic>
      <p:grpSp>
        <p:nvGrpSpPr>
          <p:cNvPr name="Group 3" id="3"/>
          <p:cNvGrpSpPr/>
          <p:nvPr/>
        </p:nvGrpSpPr>
        <p:grpSpPr>
          <a:xfrm rot="0">
            <a:off x="1028700" y="1696765"/>
            <a:ext cx="9048568" cy="6893471"/>
            <a:chOff x="0" y="0"/>
            <a:chExt cx="12064757" cy="9191294"/>
          </a:xfrm>
        </p:grpSpPr>
        <p:sp>
          <p:nvSpPr>
            <p:cNvPr name="TextBox 4" id="4"/>
            <p:cNvSpPr txBox="true"/>
            <p:nvPr/>
          </p:nvSpPr>
          <p:spPr>
            <a:xfrm rot="0">
              <a:off x="0" y="0"/>
              <a:ext cx="12064757"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12064757"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Style</a:t>
              </a:r>
            </a:p>
          </p:txBody>
        </p:sp>
        <p:sp>
          <p:nvSpPr>
            <p:cNvPr name="TextBox 6" id="6"/>
            <p:cNvSpPr txBox="true"/>
            <p:nvPr/>
          </p:nvSpPr>
          <p:spPr>
            <a:xfrm rot="0">
              <a:off x="0" y="2054426"/>
              <a:ext cx="12064757" cy="7136868"/>
            </a:xfrm>
            <a:prstGeom prst="rect">
              <a:avLst/>
            </a:prstGeom>
          </p:spPr>
          <p:txBody>
            <a:bodyPr anchor="t" rtlCol="false" tIns="0" lIns="0" bIns="0" rIns="0">
              <a:spAutoFit/>
            </a:bodyPr>
            <a:lstStyle/>
            <a:p>
              <a:pPr algn="l">
                <a:lnSpc>
                  <a:spcPts val="3589"/>
                </a:lnSpc>
              </a:pPr>
              <a:r>
                <a:rPr lang="en-US" spc="118" sz="2582">
                  <a:solidFill>
                    <a:srgbClr val="FFFFFF"/>
                  </a:solidFill>
                  <a:latin typeface="Courier Prime"/>
                </a:rPr>
                <a:t>&lt;!DOCTYPE</a:t>
              </a:r>
              <a:r>
                <a:rPr lang="en-US" spc="118" sz="2582">
                  <a:solidFill>
                    <a:srgbClr val="FFFFFF"/>
                  </a:solidFill>
                  <a:latin typeface="Courier Prime"/>
                </a:rPr>
                <a:t> html&gt;</a:t>
              </a:r>
            </a:p>
            <a:p>
              <a:pPr algn="l">
                <a:lnSpc>
                  <a:spcPts val="3589"/>
                </a:lnSpc>
              </a:pPr>
              <a:r>
                <a:rPr lang="en-US" spc="118" sz="2582">
                  <a:solidFill>
                    <a:srgbClr val="FFFFFF"/>
                  </a:solidFill>
                  <a:latin typeface="Courier Prime"/>
                </a:rPr>
                <a:t>&lt;html&gt;</a:t>
              </a:r>
            </a:p>
            <a:p>
              <a:pPr algn="l">
                <a:lnSpc>
                  <a:spcPts val="3589"/>
                </a:lnSpc>
              </a:pPr>
              <a:r>
                <a:rPr lang="en-US" spc="118" sz="2582">
                  <a:solidFill>
                    <a:srgbClr val="FFFFFF"/>
                  </a:solidFill>
                  <a:latin typeface="Courier Prime"/>
                </a:rPr>
                <a:t>&lt;body&gt;</a:t>
              </a:r>
            </a:p>
            <a:p>
              <a:pPr algn="l">
                <a:lnSpc>
                  <a:spcPts val="3589"/>
                </a:lnSpc>
              </a:pPr>
            </a:p>
            <a:p>
              <a:pPr algn="l">
                <a:lnSpc>
                  <a:spcPts val="3589"/>
                </a:lnSpc>
              </a:pPr>
              <a:r>
                <a:rPr lang="en-US" spc="118" sz="2582">
                  <a:solidFill>
                    <a:srgbClr val="FFFFFF"/>
                  </a:solidFill>
                  <a:latin typeface="Courier Prime"/>
                </a:rPr>
                <a:t>&lt;h1 style="text-align:center;"&gt;Centered Heading&lt;/h1&gt;</a:t>
              </a:r>
            </a:p>
            <a:p>
              <a:pPr algn="l">
                <a:lnSpc>
                  <a:spcPts val="3589"/>
                </a:lnSpc>
              </a:pPr>
              <a:r>
                <a:rPr lang="en-US" spc="118" sz="2582">
                  <a:solidFill>
                    <a:srgbClr val="FFFFFF"/>
                  </a:solidFill>
                  <a:latin typeface="Courier Prime"/>
                </a:rPr>
                <a:t>&lt;p style="text-align:center;"&gt;Centered paragraph.&lt;/p&gt;</a:t>
              </a:r>
            </a:p>
            <a:p>
              <a:pPr algn="l">
                <a:lnSpc>
                  <a:spcPts val="3589"/>
                </a:lnSpc>
              </a:pPr>
            </a:p>
            <a:p>
              <a:pPr algn="l">
                <a:lnSpc>
                  <a:spcPts val="3589"/>
                </a:lnSpc>
              </a:pPr>
              <a:r>
                <a:rPr lang="en-US" spc="118" sz="2582">
                  <a:solidFill>
                    <a:srgbClr val="FFFFFF"/>
                  </a:solidFill>
                  <a:latin typeface="Courier Prime"/>
                </a:rPr>
                <a:t>&lt;/body&gt;</a:t>
              </a:r>
            </a:p>
            <a:p>
              <a:pPr algn="l">
                <a:lnSpc>
                  <a:spcPts val="3589"/>
                </a:lnSpc>
              </a:pPr>
              <a:r>
                <a:rPr lang="en-US" spc="118" sz="2582">
                  <a:solidFill>
                    <a:srgbClr val="FFFFFF"/>
                  </a:solidFill>
                  <a:latin typeface="Courier Prime"/>
                </a:rPr>
                <a:t>&lt;/html&gt;</a:t>
              </a:r>
            </a:p>
            <a:p>
              <a:pPr algn="l">
                <a:lnSpc>
                  <a:spcPts val="3589"/>
                </a:lnSpc>
              </a:pPr>
            </a:p>
          </p:txBody>
        </p:sp>
      </p:grpSp>
      <p:sp>
        <p:nvSpPr>
          <p:cNvPr name="TextBox 7" id="7"/>
          <p:cNvSpPr txBox="true"/>
          <p:nvPr/>
        </p:nvSpPr>
        <p:spPr>
          <a:xfrm rot="0">
            <a:off x="14850695" y="6186400"/>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594768" y="200610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2594768" y="2784856"/>
            <a:ext cx="8479627" cy="6090644"/>
          </a:xfrm>
          <a:prstGeom prst="rect">
            <a:avLst/>
          </a:prstGeom>
        </p:spPr>
        <p:txBody>
          <a:bodyPr anchor="t" rtlCol="false" tIns="0" lIns="0" bIns="0" rIns="0">
            <a:spAutoFit/>
          </a:bodyPr>
          <a:lstStyle/>
          <a:p>
            <a:pPr algn="r">
              <a:lnSpc>
                <a:spcPts val="4820"/>
              </a:lnSpc>
            </a:pPr>
            <a:r>
              <a:rPr lang="en-US" sz="3544">
                <a:solidFill>
                  <a:srgbClr val="FFFFFF"/>
                </a:solidFill>
                <a:latin typeface="Glacial Indifference"/>
              </a:rPr>
              <a:t>membuat teks tebal</a:t>
            </a:r>
          </a:p>
          <a:p>
            <a:pPr algn="r">
              <a:lnSpc>
                <a:spcPts val="4820"/>
              </a:lnSpc>
            </a:pPr>
            <a:r>
              <a:rPr lang="en-US" sz="3544">
                <a:solidFill>
                  <a:srgbClr val="FFFFFF"/>
                </a:solidFill>
                <a:latin typeface="Glacial Indifference"/>
              </a:rPr>
              <a:t>membuat teks penting</a:t>
            </a:r>
          </a:p>
          <a:p>
            <a:pPr algn="r">
              <a:lnSpc>
                <a:spcPts val="4820"/>
              </a:lnSpc>
            </a:pPr>
            <a:r>
              <a:rPr lang="en-US" sz="3544">
                <a:solidFill>
                  <a:srgbClr val="FFFFFF"/>
                </a:solidFill>
                <a:latin typeface="Glacial Indifference"/>
              </a:rPr>
              <a:t>membuat teks miring</a:t>
            </a:r>
          </a:p>
          <a:p>
            <a:pPr algn="r">
              <a:lnSpc>
                <a:spcPts val="4820"/>
              </a:lnSpc>
            </a:pPr>
            <a:r>
              <a:rPr lang="en-US" sz="3544">
                <a:solidFill>
                  <a:srgbClr val="FFFFFF"/>
                </a:solidFill>
                <a:latin typeface="Glacial Indifference"/>
              </a:rPr>
              <a:t>membuat teks ditekankan</a:t>
            </a:r>
          </a:p>
          <a:p>
            <a:pPr algn="r">
              <a:lnSpc>
                <a:spcPts val="4820"/>
              </a:lnSpc>
            </a:pPr>
            <a:r>
              <a:rPr lang="en-US" sz="3544">
                <a:solidFill>
                  <a:srgbClr val="FFFFFF"/>
                </a:solidFill>
                <a:latin typeface="Glacial Indifference"/>
              </a:rPr>
              <a:t>membuat teks ditandai</a:t>
            </a:r>
          </a:p>
          <a:p>
            <a:pPr algn="r">
              <a:lnSpc>
                <a:spcPts val="4820"/>
              </a:lnSpc>
            </a:pPr>
            <a:r>
              <a:rPr lang="en-US" sz="3544">
                <a:solidFill>
                  <a:srgbClr val="FFFFFF"/>
                </a:solidFill>
                <a:latin typeface="Glacial Indifference"/>
              </a:rPr>
              <a:t>membuat teks kecil</a:t>
            </a:r>
          </a:p>
          <a:p>
            <a:pPr algn="r">
              <a:lnSpc>
                <a:spcPts val="4820"/>
              </a:lnSpc>
            </a:pPr>
            <a:r>
              <a:rPr lang="en-US" sz="3544">
                <a:solidFill>
                  <a:srgbClr val="FFFFFF"/>
                </a:solidFill>
                <a:latin typeface="Glacial Indifference"/>
              </a:rPr>
              <a:t>teks dihapus</a:t>
            </a:r>
          </a:p>
          <a:p>
            <a:pPr algn="r">
              <a:lnSpc>
                <a:spcPts val="4820"/>
              </a:lnSpc>
            </a:pPr>
            <a:r>
              <a:rPr lang="en-US" sz="3544">
                <a:solidFill>
                  <a:srgbClr val="FFFFFF"/>
                </a:solidFill>
                <a:latin typeface="Glacial Indifference"/>
              </a:rPr>
              <a:t>teks dimasukkan</a:t>
            </a:r>
          </a:p>
          <a:p>
            <a:pPr algn="r">
              <a:lnSpc>
                <a:spcPts val="4820"/>
              </a:lnSpc>
            </a:pPr>
            <a:r>
              <a:rPr lang="en-US" sz="3544">
                <a:solidFill>
                  <a:srgbClr val="FFFFFF"/>
                </a:solidFill>
                <a:latin typeface="Glacial Indifference"/>
              </a:rPr>
              <a:t>teks subscript</a:t>
            </a:r>
          </a:p>
          <a:p>
            <a:pPr algn="r">
              <a:lnSpc>
                <a:spcPts val="4820"/>
              </a:lnSpc>
            </a:pPr>
            <a:r>
              <a:rPr lang="en-US" sz="3544">
                <a:solidFill>
                  <a:srgbClr val="FFFFFF"/>
                </a:solidFill>
                <a:latin typeface="Glacial Indifference"/>
              </a:rPr>
              <a:t>teks superscript</a:t>
            </a:r>
          </a:p>
        </p:txBody>
      </p:sp>
      <p:sp>
        <p:nvSpPr>
          <p:cNvPr name="TextBox 4" id="4"/>
          <p:cNvSpPr txBox="true"/>
          <p:nvPr/>
        </p:nvSpPr>
        <p:spPr>
          <a:xfrm rot="0">
            <a:off x="11600716" y="200610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600716" y="2784856"/>
            <a:ext cx="3801212" cy="6090644"/>
          </a:xfrm>
          <a:prstGeom prst="rect">
            <a:avLst/>
          </a:prstGeom>
        </p:spPr>
        <p:txBody>
          <a:bodyPr anchor="t" rtlCol="false" tIns="0" lIns="0" bIns="0" rIns="0">
            <a:spAutoFit/>
          </a:bodyPr>
          <a:lstStyle/>
          <a:p>
            <a:pPr>
              <a:lnSpc>
                <a:spcPts val="4820"/>
              </a:lnSpc>
            </a:pPr>
            <a:r>
              <a:rPr lang="en-US" sz="3544">
                <a:solidFill>
                  <a:srgbClr val="FFFF00"/>
                </a:solidFill>
                <a:latin typeface="Glacial Indifference"/>
              </a:rPr>
              <a:t>&lt;b&gt;</a:t>
            </a:r>
          </a:p>
          <a:p>
            <a:pPr>
              <a:lnSpc>
                <a:spcPts val="4820"/>
              </a:lnSpc>
            </a:pPr>
            <a:r>
              <a:rPr lang="en-US" sz="3544">
                <a:solidFill>
                  <a:srgbClr val="FFFF00"/>
                </a:solidFill>
                <a:latin typeface="Glacial Indifference"/>
              </a:rPr>
              <a:t>&lt;strong&gt;</a:t>
            </a:r>
          </a:p>
          <a:p>
            <a:pPr>
              <a:lnSpc>
                <a:spcPts val="4820"/>
              </a:lnSpc>
            </a:pPr>
            <a:r>
              <a:rPr lang="en-US" sz="3544">
                <a:solidFill>
                  <a:srgbClr val="FFFF00"/>
                </a:solidFill>
                <a:latin typeface="Glacial Indifference"/>
              </a:rPr>
              <a:t>&lt;i&gt;</a:t>
            </a:r>
          </a:p>
          <a:p>
            <a:pPr>
              <a:lnSpc>
                <a:spcPts val="4820"/>
              </a:lnSpc>
            </a:pPr>
            <a:r>
              <a:rPr lang="en-US" sz="3544">
                <a:solidFill>
                  <a:srgbClr val="FFFF00"/>
                </a:solidFill>
                <a:latin typeface="Glacial Indifference"/>
              </a:rPr>
              <a:t>&lt;em&gt;</a:t>
            </a:r>
          </a:p>
          <a:p>
            <a:pPr>
              <a:lnSpc>
                <a:spcPts val="4820"/>
              </a:lnSpc>
            </a:pPr>
            <a:r>
              <a:rPr lang="en-US" sz="3544">
                <a:solidFill>
                  <a:srgbClr val="FFFF00"/>
                </a:solidFill>
                <a:latin typeface="Glacial Indifference"/>
              </a:rPr>
              <a:t>&lt;mark&gt;</a:t>
            </a:r>
          </a:p>
          <a:p>
            <a:pPr>
              <a:lnSpc>
                <a:spcPts val="4820"/>
              </a:lnSpc>
            </a:pPr>
            <a:r>
              <a:rPr lang="en-US" sz="3544">
                <a:solidFill>
                  <a:srgbClr val="FFFF00"/>
                </a:solidFill>
                <a:latin typeface="Glacial Indifference"/>
              </a:rPr>
              <a:t>&lt;small&gt;</a:t>
            </a:r>
          </a:p>
          <a:p>
            <a:pPr>
              <a:lnSpc>
                <a:spcPts val="4820"/>
              </a:lnSpc>
            </a:pPr>
            <a:r>
              <a:rPr lang="en-US" sz="3544">
                <a:solidFill>
                  <a:srgbClr val="FFFF00"/>
                </a:solidFill>
                <a:latin typeface="Glacial Indifference"/>
              </a:rPr>
              <a:t>&lt;del&gt;</a:t>
            </a:r>
          </a:p>
          <a:p>
            <a:pPr>
              <a:lnSpc>
                <a:spcPts val="4820"/>
              </a:lnSpc>
            </a:pPr>
            <a:r>
              <a:rPr lang="en-US" sz="3544">
                <a:solidFill>
                  <a:srgbClr val="FFFF00"/>
                </a:solidFill>
                <a:latin typeface="Glacial Indifference"/>
              </a:rPr>
              <a:t>&lt;ins&gt;</a:t>
            </a:r>
          </a:p>
          <a:p>
            <a:pPr>
              <a:lnSpc>
                <a:spcPts val="4820"/>
              </a:lnSpc>
            </a:pPr>
            <a:r>
              <a:rPr lang="en-US" sz="3544">
                <a:solidFill>
                  <a:srgbClr val="FFFF00"/>
                </a:solidFill>
                <a:latin typeface="Glacial Indifference"/>
              </a:rPr>
              <a:t>&lt;sub&gt;</a:t>
            </a:r>
          </a:p>
          <a:p>
            <a:pPr algn="l">
              <a:lnSpc>
                <a:spcPts val="4820"/>
              </a:lnSpc>
            </a:pPr>
            <a:r>
              <a:rPr lang="en-US" sz="3544">
                <a:solidFill>
                  <a:srgbClr val="FFFF00"/>
                </a:solidFill>
                <a:latin typeface="Glacial Indifference"/>
              </a:rPr>
              <a:t>&lt;sup&gt;</a:t>
            </a:r>
          </a:p>
        </p:txBody>
      </p:sp>
      <p:sp>
        <p:nvSpPr>
          <p:cNvPr name="TextBox 6" id="6"/>
          <p:cNvSpPr txBox="true"/>
          <p:nvPr/>
        </p:nvSpPr>
        <p:spPr>
          <a:xfrm rot="0">
            <a:off x="5168626" y="588645"/>
            <a:ext cx="7950749"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formating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1028700" y="2364829"/>
            <a:ext cx="12473257" cy="6893471"/>
            <a:chOff x="0" y="0"/>
            <a:chExt cx="16631009" cy="9191294"/>
          </a:xfrm>
        </p:grpSpPr>
        <p:sp>
          <p:nvSpPr>
            <p:cNvPr name="TextBox 3" id="3"/>
            <p:cNvSpPr txBox="true"/>
            <p:nvPr/>
          </p:nvSpPr>
          <p:spPr>
            <a:xfrm rot="0">
              <a:off x="0" y="0"/>
              <a:ext cx="16631009"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4" id="4"/>
            <p:cNvSpPr txBox="true"/>
            <p:nvPr/>
          </p:nvSpPr>
          <p:spPr>
            <a:xfrm rot="0">
              <a:off x="0" y="864893"/>
              <a:ext cx="16631009"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Formating</a:t>
              </a:r>
            </a:p>
          </p:txBody>
        </p:sp>
        <p:sp>
          <p:nvSpPr>
            <p:cNvPr name="TextBox 5" id="5"/>
            <p:cNvSpPr txBox="true"/>
            <p:nvPr/>
          </p:nvSpPr>
          <p:spPr>
            <a:xfrm rot="0">
              <a:off x="0" y="2054426"/>
              <a:ext cx="16631009" cy="7136868"/>
            </a:xfrm>
            <a:prstGeom prst="rect">
              <a:avLst/>
            </a:prstGeom>
          </p:spPr>
          <p:txBody>
            <a:bodyPr anchor="t" rtlCol="false" tIns="0" lIns="0" bIns="0" rIns="0">
              <a:spAutoFit/>
            </a:bodyPr>
            <a:lstStyle/>
            <a:p>
              <a:pPr algn="l">
                <a:lnSpc>
                  <a:spcPts val="3589"/>
                </a:lnSpc>
              </a:pPr>
              <a:r>
                <a:rPr lang="en-US" spc="118" sz="2582">
                  <a:solidFill>
                    <a:srgbClr val="FFFFFF"/>
                  </a:solidFill>
                  <a:latin typeface="Courier Prime"/>
                </a:rPr>
                <a:t>&lt;!DOCTYPE</a:t>
              </a:r>
              <a:r>
                <a:rPr lang="en-US" spc="118" sz="2582">
                  <a:solidFill>
                    <a:srgbClr val="FFFFFF"/>
                  </a:solidFill>
                  <a:latin typeface="Courier Prime"/>
                </a:rPr>
                <a:t> html&gt;</a:t>
              </a:r>
            </a:p>
            <a:p>
              <a:pPr algn="l">
                <a:lnSpc>
                  <a:spcPts val="3589"/>
                </a:lnSpc>
              </a:pPr>
              <a:r>
                <a:rPr lang="en-US" spc="118" sz="2582">
                  <a:solidFill>
                    <a:srgbClr val="FFFFFF"/>
                  </a:solidFill>
                  <a:latin typeface="Courier Prime"/>
                </a:rPr>
                <a:t>&lt;html&gt;</a:t>
              </a:r>
            </a:p>
            <a:p>
              <a:pPr algn="l">
                <a:lnSpc>
                  <a:spcPts val="3589"/>
                </a:lnSpc>
              </a:pPr>
              <a:r>
                <a:rPr lang="en-US" spc="118" sz="2582">
                  <a:solidFill>
                    <a:srgbClr val="FFFFFF"/>
                  </a:solidFill>
                  <a:latin typeface="Courier Prime"/>
                </a:rPr>
                <a:t>&lt;body&gt;</a:t>
              </a:r>
            </a:p>
            <a:p>
              <a:pPr algn="l">
                <a:lnSpc>
                  <a:spcPts val="3589"/>
                </a:lnSpc>
              </a:pPr>
            </a:p>
            <a:p>
              <a:pPr algn="l">
                <a:lnSpc>
                  <a:spcPts val="3589"/>
                </a:lnSpc>
              </a:pPr>
              <a:r>
                <a:rPr lang="en-US" spc="118" sz="2582">
                  <a:solidFill>
                    <a:srgbClr val="FFFFFF"/>
                  </a:solidFill>
                  <a:latin typeface="Courier Prime"/>
                </a:rPr>
                <a:t>&lt;p&gt;&lt;b&gt;This text is bold&lt;/b&gt;&lt;/p&gt;</a:t>
              </a:r>
            </a:p>
            <a:p>
              <a:pPr algn="l">
                <a:lnSpc>
                  <a:spcPts val="3589"/>
                </a:lnSpc>
              </a:pPr>
              <a:r>
                <a:rPr lang="en-US" spc="118" sz="2582">
                  <a:solidFill>
                    <a:srgbClr val="FFFFFF"/>
                  </a:solidFill>
                  <a:latin typeface="Courier Prime"/>
                </a:rPr>
                <a:t>&lt;p&gt;&lt;i&gt;This text is italic&lt;/i&gt;&lt;/p&gt;</a:t>
              </a:r>
            </a:p>
            <a:p>
              <a:pPr algn="l">
                <a:lnSpc>
                  <a:spcPts val="3589"/>
                </a:lnSpc>
              </a:pPr>
              <a:r>
                <a:rPr lang="en-US" spc="118" sz="2582">
                  <a:solidFill>
                    <a:srgbClr val="FFFFFF"/>
                  </a:solidFill>
                  <a:latin typeface="Courier Prime"/>
                </a:rPr>
                <a:t><![CDATA[<p>This is<sub> subscript</sub> and <sup>superscript</sup></p>]]></a:t>
              </a:r>
            </a:p>
            <a:p>
              <a:pPr algn="l">
                <a:lnSpc>
                  <a:spcPts val="3589"/>
                </a:lnSpc>
              </a:pPr>
            </a:p>
            <a:p>
              <a:pPr algn="l">
                <a:lnSpc>
                  <a:spcPts val="3589"/>
                </a:lnSpc>
              </a:pPr>
              <a:r>
                <a:rPr lang="en-US" spc="118" sz="2582">
                  <a:solidFill>
                    <a:srgbClr val="FFFFFF"/>
                  </a:solidFill>
                  <a:latin typeface="Courier Prime"/>
                </a:rPr>
                <a:t>&lt;/body&gt;</a:t>
              </a:r>
            </a:p>
            <a:p>
              <a:pPr algn="l">
                <a:lnSpc>
                  <a:spcPts val="3589"/>
                </a:lnSpc>
              </a:pPr>
              <a:r>
                <a:rPr lang="en-US" spc="118" sz="2582">
                  <a:solidFill>
                    <a:srgbClr val="FFFFFF"/>
                  </a:solidFill>
                  <a:latin typeface="Courier Prime"/>
                </a:rPr>
                <a:t>&lt;/html&gt;</a:t>
              </a:r>
            </a:p>
            <a:p>
              <a:pPr algn="l">
                <a:lnSpc>
                  <a:spcPts val="3589"/>
                </a:lnSpc>
              </a:pPr>
            </a:p>
          </p:txBody>
        </p:sp>
      </p:grpSp>
      <p:pic>
        <p:nvPicPr>
          <p:cNvPr name="Picture 6" id="6"/>
          <p:cNvPicPr>
            <a:picLocks noChangeAspect="true"/>
          </p:cNvPicPr>
          <p:nvPr/>
        </p:nvPicPr>
        <p:blipFill>
          <a:blip r:embed="rId2"/>
          <a:srcRect l="0" t="0" r="0" b="0"/>
          <a:stretch>
            <a:fillRect/>
          </a:stretch>
        </p:blipFill>
        <p:spPr>
          <a:xfrm flipH="false" flipV="false" rot="0">
            <a:off x="10902259" y="2470200"/>
            <a:ext cx="5721185" cy="3341364"/>
          </a:xfrm>
          <a:prstGeom prst="rect">
            <a:avLst/>
          </a:prstGeom>
        </p:spPr>
      </p:pic>
      <p:sp>
        <p:nvSpPr>
          <p:cNvPr name="TextBox 7" id="7"/>
          <p:cNvSpPr txBox="true"/>
          <p:nvPr/>
        </p:nvSpPr>
        <p:spPr>
          <a:xfrm rot="-5400000">
            <a:off x="7756234" y="3025722"/>
            <a:ext cx="5721185" cy="570865"/>
          </a:xfrm>
          <a:prstGeom prst="rect">
            <a:avLst/>
          </a:prstGeom>
        </p:spPr>
        <p:txBody>
          <a:bodyPr anchor="t" rtlCol="false" tIns="0" lIns="0" bIns="0" rIns="0">
            <a:spAutoFit/>
          </a:bodyPr>
          <a:lstStyle/>
          <a:p>
            <a:pPr algn="ctr">
              <a:lnSpc>
                <a:spcPts val="4759"/>
              </a:lnSpc>
            </a:pPr>
            <a:r>
              <a:rPr lang="en-US" sz="3399">
                <a:solidFill>
                  <a:srgbClr val="FFFF00"/>
                </a:solidFill>
                <a:latin typeface="Courgette"/>
              </a:rPr>
              <a:t>preview</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594768" y="200610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2594768" y="2641981"/>
            <a:ext cx="8479627" cy="7226059"/>
          </a:xfrm>
          <a:prstGeom prst="rect">
            <a:avLst/>
          </a:prstGeom>
        </p:spPr>
        <p:txBody>
          <a:bodyPr anchor="t" rtlCol="false" tIns="0" lIns="0" bIns="0" rIns="0">
            <a:spAutoFit/>
          </a:bodyPr>
          <a:lstStyle/>
          <a:p>
            <a:pPr algn="r">
              <a:lnSpc>
                <a:spcPts val="6380"/>
              </a:lnSpc>
            </a:pPr>
            <a:r>
              <a:rPr lang="en-US" sz="3544">
                <a:solidFill>
                  <a:srgbClr val="FFFFFF"/>
                </a:solidFill>
                <a:latin typeface="Glacial Indifference"/>
              </a:rPr>
              <a:t>elemen untuk mendefiniskan gambar</a:t>
            </a:r>
          </a:p>
          <a:p>
            <a:pPr algn="r">
              <a:lnSpc>
                <a:spcPts val="6380"/>
              </a:lnSpc>
            </a:pPr>
            <a:r>
              <a:rPr lang="en-US" sz="3544">
                <a:solidFill>
                  <a:srgbClr val="FFFFFF"/>
                </a:solidFill>
                <a:latin typeface="Glacial Indifference"/>
              </a:rPr>
              <a:t>atribut untuk menentukan URL gambar</a:t>
            </a:r>
          </a:p>
          <a:p>
            <a:pPr algn="r">
              <a:lnSpc>
                <a:spcPts val="6380"/>
              </a:lnSpc>
            </a:pPr>
            <a:r>
              <a:rPr lang="en-US" sz="3544">
                <a:solidFill>
                  <a:srgbClr val="FFFFFF"/>
                </a:solidFill>
                <a:latin typeface="Glacial Indifference"/>
              </a:rPr>
              <a:t>mendefinisikan teks pada gambar </a:t>
            </a:r>
          </a:p>
          <a:p>
            <a:pPr algn="r">
              <a:lnSpc>
                <a:spcPts val="6380"/>
              </a:lnSpc>
            </a:pPr>
            <a:r>
              <a:rPr lang="en-US" sz="3544">
                <a:solidFill>
                  <a:srgbClr val="FFFFFF"/>
                </a:solidFill>
                <a:latin typeface="Glacial Indifference"/>
              </a:rPr>
              <a:t>menentukan ukuran gambar</a:t>
            </a:r>
          </a:p>
          <a:p>
            <a:pPr algn="r">
              <a:lnSpc>
                <a:spcPts val="6380"/>
              </a:lnSpc>
            </a:pPr>
            <a:r>
              <a:rPr lang="en-US" sz="3544">
                <a:solidFill>
                  <a:srgbClr val="FFFFFF"/>
                </a:solidFill>
                <a:latin typeface="Glacial Indifference"/>
              </a:rPr>
              <a:t>properti untuk float image pada CSS</a:t>
            </a:r>
          </a:p>
          <a:p>
            <a:pPr algn="r">
              <a:lnSpc>
                <a:spcPts val="6380"/>
              </a:lnSpc>
            </a:pPr>
            <a:r>
              <a:rPr lang="en-US" sz="3544">
                <a:solidFill>
                  <a:srgbClr val="FFFFFF"/>
                </a:solidFill>
                <a:latin typeface="Glacial Indifference"/>
              </a:rPr>
              <a:t>mendefinisikan gambar peta</a:t>
            </a:r>
          </a:p>
          <a:p>
            <a:pPr algn="r">
              <a:lnSpc>
                <a:spcPts val="6380"/>
              </a:lnSpc>
            </a:pPr>
            <a:r>
              <a:rPr lang="en-US" sz="3544">
                <a:solidFill>
                  <a:srgbClr val="FFFFFF"/>
                </a:solidFill>
                <a:latin typeface="Glacial Indifference"/>
              </a:rPr>
              <a:t>mendefinisikan area atau daerah gambar</a:t>
            </a:r>
          </a:p>
          <a:p>
            <a:pPr algn="r">
              <a:lnSpc>
                <a:spcPts val="6380"/>
              </a:lnSpc>
            </a:pPr>
            <a:r>
              <a:rPr lang="en-US" sz="3544">
                <a:solidFill>
                  <a:srgbClr val="FFFFFF"/>
                </a:solidFill>
                <a:latin typeface="Glacial Indifference"/>
              </a:rPr>
              <a:t>menampilkan gambar yang berbeda untuk perangkat yang berbeda</a:t>
            </a:r>
          </a:p>
        </p:txBody>
      </p:sp>
      <p:sp>
        <p:nvSpPr>
          <p:cNvPr name="TextBox 4" id="4"/>
          <p:cNvSpPr txBox="true"/>
          <p:nvPr/>
        </p:nvSpPr>
        <p:spPr>
          <a:xfrm rot="0">
            <a:off x="11600716" y="200610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600716" y="2641981"/>
            <a:ext cx="3801212" cy="6416434"/>
          </a:xfrm>
          <a:prstGeom prst="rect">
            <a:avLst/>
          </a:prstGeom>
        </p:spPr>
        <p:txBody>
          <a:bodyPr anchor="t" rtlCol="false" tIns="0" lIns="0" bIns="0" rIns="0">
            <a:spAutoFit/>
          </a:bodyPr>
          <a:lstStyle/>
          <a:p>
            <a:pPr>
              <a:lnSpc>
                <a:spcPts val="6380"/>
              </a:lnSpc>
            </a:pPr>
            <a:r>
              <a:rPr lang="en-US" sz="3544">
                <a:solidFill>
                  <a:srgbClr val="FFFF00"/>
                </a:solidFill>
                <a:latin typeface="Glacial Indifference"/>
              </a:rPr>
              <a:t>&lt;img&gt;</a:t>
            </a:r>
          </a:p>
          <a:p>
            <a:pPr>
              <a:lnSpc>
                <a:spcPts val="6380"/>
              </a:lnSpc>
            </a:pPr>
            <a:r>
              <a:rPr lang="en-US" sz="3544">
                <a:solidFill>
                  <a:srgbClr val="FFFF00"/>
                </a:solidFill>
                <a:latin typeface="Glacial Indifference"/>
              </a:rPr>
              <a:t>&lt;src&gt;</a:t>
            </a:r>
          </a:p>
          <a:p>
            <a:pPr>
              <a:lnSpc>
                <a:spcPts val="6380"/>
              </a:lnSpc>
            </a:pPr>
            <a:r>
              <a:rPr lang="en-US" sz="3544">
                <a:solidFill>
                  <a:srgbClr val="FFFF00"/>
                </a:solidFill>
                <a:latin typeface="Glacial Indifference"/>
              </a:rPr>
              <a:t>alt</a:t>
            </a:r>
          </a:p>
          <a:p>
            <a:pPr>
              <a:lnSpc>
                <a:spcPts val="6380"/>
              </a:lnSpc>
            </a:pPr>
            <a:r>
              <a:rPr lang="en-US" sz="3544">
                <a:solidFill>
                  <a:srgbClr val="FFFF00"/>
                </a:solidFill>
                <a:latin typeface="Glacial Indifference"/>
              </a:rPr>
              <a:t>width - height</a:t>
            </a:r>
          </a:p>
          <a:p>
            <a:pPr>
              <a:lnSpc>
                <a:spcPts val="6380"/>
              </a:lnSpc>
            </a:pPr>
            <a:r>
              <a:rPr lang="en-US" sz="3544">
                <a:solidFill>
                  <a:srgbClr val="FFFF00"/>
                </a:solidFill>
                <a:latin typeface="Glacial Indifference"/>
              </a:rPr>
              <a:t>float</a:t>
            </a:r>
          </a:p>
          <a:p>
            <a:pPr>
              <a:lnSpc>
                <a:spcPts val="6380"/>
              </a:lnSpc>
            </a:pPr>
            <a:r>
              <a:rPr lang="en-US" sz="3544">
                <a:solidFill>
                  <a:srgbClr val="FFFF00"/>
                </a:solidFill>
                <a:latin typeface="Glacial Indifference"/>
              </a:rPr>
              <a:t>&lt;map&gt;</a:t>
            </a:r>
          </a:p>
          <a:p>
            <a:pPr>
              <a:lnSpc>
                <a:spcPts val="6380"/>
              </a:lnSpc>
            </a:pPr>
            <a:r>
              <a:rPr lang="en-US" sz="3544">
                <a:solidFill>
                  <a:srgbClr val="FFFF00"/>
                </a:solidFill>
                <a:latin typeface="Glacial Indifference"/>
              </a:rPr>
              <a:t>&lt;area&gt;</a:t>
            </a:r>
          </a:p>
          <a:p>
            <a:pPr algn="l">
              <a:lnSpc>
                <a:spcPts val="6380"/>
              </a:lnSpc>
            </a:pPr>
            <a:r>
              <a:rPr lang="en-US" sz="3544">
                <a:solidFill>
                  <a:srgbClr val="FFFF00"/>
                </a:solidFill>
                <a:latin typeface="Glacial Indifference"/>
              </a:rPr>
              <a:t>&lt;picture&gt;</a:t>
            </a:r>
          </a:p>
        </p:txBody>
      </p:sp>
      <p:sp>
        <p:nvSpPr>
          <p:cNvPr name="TextBox 6" id="6"/>
          <p:cNvSpPr txBox="true"/>
          <p:nvPr/>
        </p:nvSpPr>
        <p:spPr>
          <a:xfrm rot="0">
            <a:off x="5168626" y="391697"/>
            <a:ext cx="7950749"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Gambar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610499" y="3708475"/>
            <a:ext cx="8044577" cy="5549825"/>
          </a:xfrm>
          <a:prstGeom prst="rect">
            <a:avLst/>
          </a:prstGeom>
        </p:spPr>
      </p:pic>
      <p:grpSp>
        <p:nvGrpSpPr>
          <p:cNvPr name="Group 3" id="3"/>
          <p:cNvGrpSpPr/>
          <p:nvPr/>
        </p:nvGrpSpPr>
        <p:grpSpPr>
          <a:xfrm rot="0">
            <a:off x="1028700" y="129902"/>
            <a:ext cx="6592962" cy="10027196"/>
            <a:chOff x="0" y="0"/>
            <a:chExt cx="8790616" cy="13369594"/>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Gambar</a:t>
              </a:r>
            </a:p>
          </p:txBody>
        </p:sp>
        <p:sp>
          <p:nvSpPr>
            <p:cNvPr name="TextBox 6" id="6"/>
            <p:cNvSpPr txBox="true"/>
            <p:nvPr/>
          </p:nvSpPr>
          <p:spPr>
            <a:xfrm rot="0">
              <a:off x="0" y="2054426"/>
              <a:ext cx="8790616" cy="11315168"/>
            </a:xfrm>
            <a:prstGeom prst="rect">
              <a:avLst/>
            </a:prstGeom>
          </p:spPr>
          <p:txBody>
            <a:bodyPr anchor="t" rtlCol="false" tIns="0" lIns="0" bIns="0" rIns="0">
              <a:spAutoFit/>
            </a:bodyPr>
            <a:lstStyle/>
            <a:p>
              <a:pPr algn="l">
                <a:lnSpc>
                  <a:spcPts val="3589"/>
                </a:lnSpc>
              </a:pPr>
              <a:r>
                <a:rPr lang="en-US" spc="118" sz="2582">
                  <a:solidFill>
                    <a:srgbClr val="FFFFFF"/>
                  </a:solidFill>
                  <a:latin typeface="Courier Prime"/>
                </a:rPr>
                <a:t>&lt;!DOCTYPE</a:t>
              </a:r>
              <a:r>
                <a:rPr lang="en-US" spc="118" sz="2582">
                  <a:solidFill>
                    <a:srgbClr val="FFFFFF"/>
                  </a:solidFill>
                  <a:latin typeface="Courier Prime"/>
                </a:rPr>
                <a:t> html&gt;</a:t>
              </a:r>
            </a:p>
            <a:p>
              <a:pPr algn="l">
                <a:lnSpc>
                  <a:spcPts val="3589"/>
                </a:lnSpc>
              </a:pPr>
              <a:r>
                <a:rPr lang="en-US" spc="118" sz="2582">
                  <a:solidFill>
                    <a:srgbClr val="FFFFFF"/>
                  </a:solidFill>
                  <a:latin typeface="Courier Prime"/>
                </a:rPr>
                <a:t>&lt;html&gt;</a:t>
              </a:r>
            </a:p>
            <a:p>
              <a:pPr algn="l">
                <a:lnSpc>
                  <a:spcPts val="3589"/>
                </a:lnSpc>
              </a:pPr>
              <a:r>
                <a:rPr lang="en-US" spc="118" sz="2582">
                  <a:solidFill>
                    <a:srgbClr val="FFFFFF"/>
                  </a:solidFill>
                  <a:latin typeface="Courier Prime"/>
                </a:rPr>
                <a:t>&lt;body&gt;</a:t>
              </a:r>
            </a:p>
            <a:p>
              <a:pPr algn="l">
                <a:lnSpc>
                  <a:spcPts val="3589"/>
                </a:lnSpc>
              </a:pPr>
            </a:p>
            <a:p>
              <a:pPr algn="l">
                <a:lnSpc>
                  <a:spcPts val="3589"/>
                </a:lnSpc>
              </a:pPr>
              <a:r>
                <a:rPr lang="en-US" spc="118" sz="2582">
                  <a:solidFill>
                    <a:srgbClr val="FFFFFF"/>
                  </a:solidFill>
                  <a:latin typeface="Courier Prime"/>
                </a:rPr>
                <a:t>&lt;h2&gt;Alternative text&lt;/h2&gt;</a:t>
              </a:r>
            </a:p>
            <a:p>
              <a:pPr algn="l">
                <a:lnSpc>
                  <a:spcPts val="3589"/>
                </a:lnSpc>
              </a:pPr>
            </a:p>
            <a:p>
              <a:pPr algn="l">
                <a:lnSpc>
                  <a:spcPts val="3589"/>
                </a:lnSpc>
              </a:pPr>
              <a:r>
                <a:rPr lang="en-US" spc="118" sz="2582">
                  <a:solidFill>
                    <a:srgbClr val="FFFFFF"/>
                  </a:solidFill>
                  <a:latin typeface="Courier Prime"/>
                </a:rPr>
                <a:t>&lt;p&gt;The alt attribute should reflect the image content, so users who cannot see the image gets an understanding of what the image contains:&lt;/p&gt;</a:t>
              </a:r>
            </a:p>
            <a:p>
              <a:pPr algn="l">
                <a:lnSpc>
                  <a:spcPts val="3589"/>
                </a:lnSpc>
              </a:pPr>
            </a:p>
            <a:p>
              <a:pPr algn="l">
                <a:lnSpc>
                  <a:spcPts val="3589"/>
                </a:lnSpc>
              </a:pPr>
              <a:r>
                <a:rPr lang="en-US" spc="118" sz="2582">
                  <a:solidFill>
                    <a:srgbClr val="FFFFFF"/>
                  </a:solidFill>
                  <a:latin typeface="Courier Prime"/>
                </a:rPr>
                <a:t>&lt;img src="img_chania.jpg" alt="Flowers in Chania" width="300" height="300"&gt;</a:t>
              </a:r>
            </a:p>
            <a:p>
              <a:pPr algn="l">
                <a:lnSpc>
                  <a:spcPts val="3589"/>
                </a:lnSpc>
              </a:pPr>
            </a:p>
            <a:p>
              <a:pPr algn="l">
                <a:lnSpc>
                  <a:spcPts val="3589"/>
                </a:lnSpc>
              </a:pPr>
              <a:r>
                <a:rPr lang="en-US" spc="118" sz="2582">
                  <a:solidFill>
                    <a:srgbClr val="FFFFFF"/>
                  </a:solidFill>
                  <a:latin typeface="Courier Prime"/>
                </a:rPr>
                <a:t>&lt;/body&gt;</a:t>
              </a:r>
            </a:p>
            <a:p>
              <a:pPr algn="l">
                <a:lnSpc>
                  <a:spcPts val="3589"/>
                </a:lnSpc>
              </a:pPr>
              <a:r>
                <a:rPr lang="en-US" spc="118" sz="2582">
                  <a:solidFill>
                    <a:srgbClr val="FFFFFF"/>
                  </a:solidFill>
                  <a:latin typeface="Courier Prime"/>
                </a:rPr>
                <a:t>&lt;/html&gt;</a:t>
              </a:r>
            </a:p>
            <a:p>
              <a:pPr algn="l">
                <a:lnSpc>
                  <a:spcPts val="3589"/>
                </a:lnSpc>
              </a:pPr>
            </a:p>
          </p:txBody>
        </p:sp>
      </p:grpSp>
      <p:sp>
        <p:nvSpPr>
          <p:cNvPr name="TextBox 7" id="7"/>
          <p:cNvSpPr txBox="true"/>
          <p:nvPr/>
        </p:nvSpPr>
        <p:spPr>
          <a:xfrm rot="-5400000">
            <a:off x="5464474" y="5557907"/>
            <a:ext cx="5721185" cy="570865"/>
          </a:xfrm>
          <a:prstGeom prst="rect">
            <a:avLst/>
          </a:prstGeom>
        </p:spPr>
        <p:txBody>
          <a:bodyPr anchor="t" rtlCol="false" tIns="0" lIns="0" bIns="0" rIns="0">
            <a:spAutoFit/>
          </a:bodyPr>
          <a:lstStyle/>
          <a:p>
            <a:pPr algn="ctr">
              <a:lnSpc>
                <a:spcPts val="4759"/>
              </a:lnSpc>
            </a:pPr>
            <a:r>
              <a:rPr lang="en-US" sz="3399">
                <a:solidFill>
                  <a:srgbClr val="FFFF00"/>
                </a:solidFill>
                <a:latin typeface="Courgette"/>
              </a:rPr>
              <a:t>preview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6B7B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33671" y="-879902"/>
            <a:ext cx="7315200" cy="3817204"/>
          </a:xfrm>
          <a:prstGeom prst="rect">
            <a:avLst/>
          </a:prstGeom>
        </p:spPr>
      </p:pic>
      <p:sp>
        <p:nvSpPr>
          <p:cNvPr name="TextBox 3" id="3"/>
          <p:cNvSpPr txBox="true"/>
          <p:nvPr/>
        </p:nvSpPr>
        <p:spPr>
          <a:xfrm rot="0">
            <a:off x="2413208" y="4534648"/>
            <a:ext cx="13461585" cy="1713003"/>
          </a:xfrm>
          <a:prstGeom prst="rect">
            <a:avLst/>
          </a:prstGeom>
        </p:spPr>
        <p:txBody>
          <a:bodyPr anchor="t" rtlCol="false" tIns="0" lIns="0" bIns="0" rIns="0">
            <a:spAutoFit/>
          </a:bodyPr>
          <a:lstStyle/>
          <a:p>
            <a:pPr algn="ctr">
              <a:lnSpc>
                <a:spcPts val="12357"/>
              </a:lnSpc>
            </a:pPr>
            <a:r>
              <a:rPr lang="en-US" sz="14537">
                <a:solidFill>
                  <a:srgbClr val="0F232D"/>
                </a:solidFill>
                <a:latin typeface="TT Phobos Inline"/>
              </a:rPr>
              <a:t>HTML &amp; CSS</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18711" y="415934"/>
            <a:ext cx="6234682" cy="3944853"/>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7030953"/>
            <a:ext cx="5238292" cy="4133488"/>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291271" y="5315398"/>
            <a:ext cx="5469886" cy="3431110"/>
          </a:xfrm>
          <a:prstGeom prst="rect">
            <a:avLst/>
          </a:prstGeom>
        </p:spPr>
      </p:pic>
      <p:sp>
        <p:nvSpPr>
          <p:cNvPr name="TextBox 7" id="7"/>
          <p:cNvSpPr txBox="true"/>
          <p:nvPr/>
        </p:nvSpPr>
        <p:spPr>
          <a:xfrm rot="0">
            <a:off x="2413208" y="6742677"/>
            <a:ext cx="13461585" cy="821002"/>
          </a:xfrm>
          <a:prstGeom prst="rect">
            <a:avLst/>
          </a:prstGeom>
        </p:spPr>
        <p:txBody>
          <a:bodyPr anchor="t" rtlCol="false" tIns="0" lIns="0" bIns="0" rIns="0">
            <a:spAutoFit/>
          </a:bodyPr>
          <a:lstStyle/>
          <a:p>
            <a:pPr algn="ctr">
              <a:lnSpc>
                <a:spcPts val="6722"/>
              </a:lnSpc>
            </a:pPr>
            <a:r>
              <a:rPr lang="en-US" sz="4802">
                <a:solidFill>
                  <a:srgbClr val="0F232D"/>
                </a:solidFill>
                <a:latin typeface="TT Phobos"/>
              </a:rPr>
              <a:t>WRITTEN BY: KELOMPOK 2</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664373" y="200610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664373" y="2784856"/>
            <a:ext cx="10646051" cy="6700244"/>
          </a:xfrm>
          <a:prstGeom prst="rect">
            <a:avLst/>
          </a:prstGeom>
        </p:spPr>
        <p:txBody>
          <a:bodyPr anchor="t" rtlCol="false" tIns="0" lIns="0" bIns="0" rIns="0">
            <a:spAutoFit/>
          </a:bodyPr>
          <a:lstStyle/>
          <a:p>
            <a:pPr algn="r">
              <a:lnSpc>
                <a:spcPts val="4820"/>
              </a:lnSpc>
            </a:pPr>
            <a:r>
              <a:rPr lang="en-US" sz="3544">
                <a:solidFill>
                  <a:srgbClr val="FFFFFF"/>
                </a:solidFill>
                <a:latin typeface="Glacial Indifference"/>
              </a:rPr>
              <a:t>membuat formulir untuk mengumpulkan input user</a:t>
            </a:r>
          </a:p>
          <a:p>
            <a:pPr algn="r">
              <a:lnSpc>
                <a:spcPts val="4820"/>
              </a:lnSpc>
            </a:pPr>
            <a:r>
              <a:rPr lang="en-US" sz="3544">
                <a:solidFill>
                  <a:srgbClr val="FFFFFF"/>
                </a:solidFill>
                <a:latin typeface="Glacial Indifference"/>
              </a:rPr>
              <a:t>membuat tipe inputan pada form yang akan dibuat</a:t>
            </a:r>
          </a:p>
          <a:p>
            <a:pPr algn="r">
              <a:lnSpc>
                <a:spcPts val="4820"/>
              </a:lnSpc>
            </a:pPr>
            <a:r>
              <a:rPr lang="en-US" sz="3544">
                <a:solidFill>
                  <a:srgbClr val="FFFFFF"/>
                </a:solidFill>
                <a:latin typeface="Glacial Indifference"/>
              </a:rPr>
              <a:t>elemen untuk mendefiniskan field input</a:t>
            </a:r>
          </a:p>
          <a:p>
            <a:pPr algn="r">
              <a:lnSpc>
                <a:spcPts val="4820"/>
              </a:lnSpc>
            </a:pPr>
            <a:r>
              <a:rPr lang="en-US" sz="3544">
                <a:solidFill>
                  <a:srgbClr val="FFFFFF"/>
                </a:solidFill>
                <a:latin typeface="Glacial Indifference"/>
              </a:rPr>
              <a:t>memberikan label pada elemen input</a:t>
            </a:r>
          </a:p>
          <a:p>
            <a:pPr algn="r">
              <a:lnSpc>
                <a:spcPts val="4820"/>
              </a:lnSpc>
            </a:pPr>
            <a:r>
              <a:rPr lang="en-US" sz="3544">
                <a:solidFill>
                  <a:srgbClr val="FFFFFF"/>
                </a:solidFill>
                <a:latin typeface="Glacial Indifference"/>
              </a:rPr>
              <a:t>mengelompokan elemen yang terdapat pada form</a:t>
            </a:r>
          </a:p>
          <a:p>
            <a:pPr algn="r">
              <a:lnSpc>
                <a:spcPts val="4820"/>
              </a:lnSpc>
            </a:pPr>
            <a:r>
              <a:rPr lang="en-US" sz="3544">
                <a:solidFill>
                  <a:srgbClr val="FFFFFF"/>
                </a:solidFill>
                <a:latin typeface="Glacial Indifference"/>
              </a:rPr>
              <a:t>membuat input dengan pilihan tipe list drop down</a:t>
            </a:r>
          </a:p>
          <a:p>
            <a:pPr algn="r">
              <a:lnSpc>
                <a:spcPts val="4820"/>
              </a:lnSpc>
            </a:pPr>
            <a:r>
              <a:rPr lang="en-US" sz="3544">
                <a:solidFill>
                  <a:srgbClr val="FFFFFF"/>
                </a:solidFill>
                <a:latin typeface="Glacial Indifference"/>
              </a:rPr>
              <a:t>mengelompokkan beberapa pilihan pada daftar input</a:t>
            </a:r>
          </a:p>
          <a:p>
            <a:pPr algn="r">
              <a:lnSpc>
                <a:spcPts val="4820"/>
              </a:lnSpc>
            </a:pPr>
            <a:r>
              <a:rPr lang="en-US" sz="3544">
                <a:solidFill>
                  <a:srgbClr val="FFFFFF"/>
                </a:solidFill>
                <a:latin typeface="Glacial Indifference"/>
              </a:rPr>
              <a:t>mendefinisikan opsi yang bisa dipilih</a:t>
            </a:r>
          </a:p>
          <a:p>
            <a:pPr algn="r">
              <a:lnSpc>
                <a:spcPts val="4820"/>
              </a:lnSpc>
            </a:pPr>
            <a:r>
              <a:rPr lang="en-US" sz="3544">
                <a:solidFill>
                  <a:srgbClr val="FFFFFF"/>
                </a:solidFill>
                <a:latin typeface="Glacial Indifference"/>
              </a:rPr>
              <a:t>membuat button</a:t>
            </a:r>
          </a:p>
          <a:p>
            <a:pPr algn="r">
              <a:lnSpc>
                <a:spcPts val="4820"/>
              </a:lnSpc>
            </a:pPr>
            <a:r>
              <a:rPr lang="en-US" sz="3544">
                <a:solidFill>
                  <a:srgbClr val="FFFFFF"/>
                </a:solidFill>
                <a:latin typeface="Glacial Indifference"/>
              </a:rPr>
              <a:t>membuat daftar pilihan untuk input data</a:t>
            </a:r>
          </a:p>
          <a:p>
            <a:pPr algn="r">
              <a:lnSpc>
                <a:spcPts val="4820"/>
              </a:lnSpc>
            </a:pPr>
            <a:r>
              <a:rPr lang="en-US" sz="3544">
                <a:solidFill>
                  <a:srgbClr val="FFFFFF"/>
                </a:solidFill>
                <a:latin typeface="Glacial Indifference"/>
              </a:rPr>
              <a:t>menampilkan hasil dari hitungan</a:t>
            </a:r>
          </a:p>
        </p:txBody>
      </p:sp>
      <p:sp>
        <p:nvSpPr>
          <p:cNvPr name="TextBox 4" id="4"/>
          <p:cNvSpPr txBox="true"/>
          <p:nvPr/>
        </p:nvSpPr>
        <p:spPr>
          <a:xfrm rot="0">
            <a:off x="11600716" y="200610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600716" y="2784856"/>
            <a:ext cx="3801212" cy="6700244"/>
          </a:xfrm>
          <a:prstGeom prst="rect">
            <a:avLst/>
          </a:prstGeom>
        </p:spPr>
        <p:txBody>
          <a:bodyPr anchor="t" rtlCol="false" tIns="0" lIns="0" bIns="0" rIns="0">
            <a:spAutoFit/>
          </a:bodyPr>
          <a:lstStyle/>
          <a:p>
            <a:pPr>
              <a:lnSpc>
                <a:spcPts val="4820"/>
              </a:lnSpc>
            </a:pPr>
            <a:r>
              <a:rPr lang="en-US" sz="3544">
                <a:solidFill>
                  <a:srgbClr val="FFFF00"/>
                </a:solidFill>
                <a:latin typeface="Glacial Indifference"/>
              </a:rPr>
              <a:t>&lt;form&gt;</a:t>
            </a:r>
          </a:p>
          <a:p>
            <a:pPr>
              <a:lnSpc>
                <a:spcPts val="4820"/>
              </a:lnSpc>
            </a:pPr>
            <a:r>
              <a:rPr lang="en-US" sz="3544">
                <a:solidFill>
                  <a:srgbClr val="FFFF00"/>
                </a:solidFill>
                <a:latin typeface="Glacial Indifference"/>
              </a:rPr>
              <a:t>&lt;input&gt;</a:t>
            </a:r>
          </a:p>
          <a:p>
            <a:pPr>
              <a:lnSpc>
                <a:spcPts val="4820"/>
              </a:lnSpc>
            </a:pPr>
            <a:r>
              <a:rPr lang="en-US" sz="3544">
                <a:solidFill>
                  <a:srgbClr val="FFFF00"/>
                </a:solidFill>
                <a:latin typeface="Glacial Indifference"/>
              </a:rPr>
              <a:t>&lt;textare&gt;</a:t>
            </a:r>
          </a:p>
          <a:p>
            <a:pPr>
              <a:lnSpc>
                <a:spcPts val="4820"/>
              </a:lnSpc>
            </a:pPr>
            <a:r>
              <a:rPr lang="en-US" sz="3544">
                <a:solidFill>
                  <a:srgbClr val="FFFF00"/>
                </a:solidFill>
                <a:latin typeface="Glacial Indifference"/>
              </a:rPr>
              <a:t>&lt;label&gt;</a:t>
            </a:r>
          </a:p>
          <a:p>
            <a:pPr>
              <a:lnSpc>
                <a:spcPts val="4820"/>
              </a:lnSpc>
            </a:pPr>
            <a:r>
              <a:rPr lang="en-US" sz="3544">
                <a:solidFill>
                  <a:srgbClr val="FFFF00"/>
                </a:solidFill>
                <a:latin typeface="Glacial Indifference"/>
              </a:rPr>
              <a:t>&lt;fieldset&gt;</a:t>
            </a:r>
          </a:p>
          <a:p>
            <a:pPr>
              <a:lnSpc>
                <a:spcPts val="4820"/>
              </a:lnSpc>
            </a:pPr>
            <a:r>
              <a:rPr lang="en-US" sz="3544">
                <a:solidFill>
                  <a:srgbClr val="FFFF00"/>
                </a:solidFill>
                <a:latin typeface="Glacial Indifference"/>
              </a:rPr>
              <a:t>&lt;select&gt;</a:t>
            </a:r>
          </a:p>
          <a:p>
            <a:pPr>
              <a:lnSpc>
                <a:spcPts val="4820"/>
              </a:lnSpc>
            </a:pPr>
            <a:r>
              <a:rPr lang="en-US" sz="3544">
                <a:solidFill>
                  <a:srgbClr val="FFFF00"/>
                </a:solidFill>
                <a:latin typeface="Glacial Indifference"/>
              </a:rPr>
              <a:t>&lt;optgroup&gt;</a:t>
            </a:r>
          </a:p>
          <a:p>
            <a:pPr>
              <a:lnSpc>
                <a:spcPts val="4820"/>
              </a:lnSpc>
            </a:pPr>
            <a:r>
              <a:rPr lang="en-US" sz="3544">
                <a:solidFill>
                  <a:srgbClr val="FFFF00"/>
                </a:solidFill>
                <a:latin typeface="Glacial Indifference"/>
              </a:rPr>
              <a:t>&lt;option&gt;</a:t>
            </a:r>
          </a:p>
          <a:p>
            <a:pPr>
              <a:lnSpc>
                <a:spcPts val="4820"/>
              </a:lnSpc>
            </a:pPr>
            <a:r>
              <a:rPr lang="en-US" sz="3544">
                <a:solidFill>
                  <a:srgbClr val="FFFF00"/>
                </a:solidFill>
                <a:latin typeface="Glacial Indifference"/>
              </a:rPr>
              <a:t>&lt;button&gt;</a:t>
            </a:r>
          </a:p>
          <a:p>
            <a:pPr>
              <a:lnSpc>
                <a:spcPts val="4820"/>
              </a:lnSpc>
            </a:pPr>
            <a:r>
              <a:rPr lang="en-US" sz="3544">
                <a:solidFill>
                  <a:srgbClr val="FFFF00"/>
                </a:solidFill>
                <a:latin typeface="Glacial Indifference"/>
              </a:rPr>
              <a:t>&lt;datalist&gt;</a:t>
            </a:r>
          </a:p>
          <a:p>
            <a:pPr algn="l">
              <a:lnSpc>
                <a:spcPts val="4820"/>
              </a:lnSpc>
            </a:pPr>
            <a:r>
              <a:rPr lang="en-US" sz="3544">
                <a:solidFill>
                  <a:srgbClr val="FFFF00"/>
                </a:solidFill>
                <a:latin typeface="Glacial Indifference"/>
              </a:rPr>
              <a:t>&lt;output&gt;</a:t>
            </a:r>
          </a:p>
        </p:txBody>
      </p:sp>
      <p:sp>
        <p:nvSpPr>
          <p:cNvPr name="TextBox 6" id="6"/>
          <p:cNvSpPr txBox="true"/>
          <p:nvPr/>
        </p:nvSpPr>
        <p:spPr>
          <a:xfrm rot="0">
            <a:off x="6659801" y="588645"/>
            <a:ext cx="4968398"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form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3239469"/>
            <a:ext cx="7651965" cy="4809807"/>
          </a:xfrm>
          <a:prstGeom prst="rect">
            <a:avLst/>
          </a:prstGeom>
        </p:spPr>
      </p:pic>
      <p:grpSp>
        <p:nvGrpSpPr>
          <p:cNvPr name="Group 3" id="3"/>
          <p:cNvGrpSpPr/>
          <p:nvPr/>
        </p:nvGrpSpPr>
        <p:grpSpPr>
          <a:xfrm rot="0">
            <a:off x="1028700" y="344628"/>
            <a:ext cx="6592962" cy="9597744"/>
            <a:chOff x="0" y="0"/>
            <a:chExt cx="8790616" cy="12796992"/>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Form</a:t>
              </a:r>
            </a:p>
          </p:txBody>
        </p:sp>
        <p:sp>
          <p:nvSpPr>
            <p:cNvPr name="TextBox 6" id="6"/>
            <p:cNvSpPr txBox="true"/>
            <p:nvPr/>
          </p:nvSpPr>
          <p:spPr>
            <a:xfrm rot="0">
              <a:off x="0" y="2073476"/>
              <a:ext cx="8790616" cy="10723516"/>
            </a:xfrm>
            <a:prstGeom prst="rect">
              <a:avLst/>
            </a:prstGeom>
          </p:spPr>
          <p:txBody>
            <a:bodyPr anchor="t" rtlCol="false" tIns="0" lIns="0" bIns="0" rIns="0">
              <a:spAutoFit/>
            </a:bodyPr>
            <a:lstStyle/>
            <a:p>
              <a:pPr algn="l">
                <a:lnSpc>
                  <a:spcPts val="2477"/>
                </a:lnSpc>
              </a:pPr>
              <a:r>
                <a:rPr lang="en-US" spc="81" sz="1782">
                  <a:solidFill>
                    <a:srgbClr val="FFFFFF"/>
                  </a:solidFill>
                  <a:latin typeface="Courier Prime"/>
                </a:rPr>
                <a:t>&lt;!DOCTYPE</a:t>
              </a:r>
              <a:r>
                <a:rPr lang="en-US" spc="81" sz="1782">
                  <a:solidFill>
                    <a:srgbClr val="FFFFFF"/>
                  </a:solidFill>
                  <a:latin typeface="Courier Prime"/>
                </a:rPr>
                <a:t> html&gt;</a:t>
              </a:r>
            </a:p>
            <a:p>
              <a:pPr algn="l">
                <a:lnSpc>
                  <a:spcPts val="2477"/>
                </a:lnSpc>
              </a:pPr>
              <a:r>
                <a:rPr lang="en-US" spc="81" sz="1782">
                  <a:solidFill>
                    <a:srgbClr val="FFFFFF"/>
                  </a:solidFill>
                  <a:latin typeface="Courier Prime"/>
                </a:rPr>
                <a:t>&lt;html&gt;</a:t>
              </a:r>
            </a:p>
            <a:p>
              <a:pPr algn="l">
                <a:lnSpc>
                  <a:spcPts val="2477"/>
                </a:lnSpc>
              </a:pPr>
              <a:r>
                <a:rPr lang="en-US" spc="81" sz="1782">
                  <a:solidFill>
                    <a:srgbClr val="FFFFFF"/>
                  </a:solidFill>
                  <a:latin typeface="Courier Prime"/>
                </a:rPr>
                <a:t>&lt;body&gt;</a:t>
              </a:r>
            </a:p>
            <a:p>
              <a:pPr algn="l">
                <a:lnSpc>
                  <a:spcPts val="2477"/>
                </a:lnSpc>
              </a:pPr>
            </a:p>
            <a:p>
              <a:pPr algn="l">
                <a:lnSpc>
                  <a:spcPts val="2477"/>
                </a:lnSpc>
              </a:pPr>
              <a:r>
                <a:rPr lang="en-US" spc="81" sz="1782">
                  <a:solidFill>
                    <a:srgbClr val="FFFFFF"/>
                  </a:solidFill>
                  <a:latin typeface="Courier Prime"/>
                </a:rPr>
                <a:t>&lt;h2&gt;The datalist Element&lt;/h2&gt;</a:t>
              </a:r>
            </a:p>
            <a:p>
              <a:pPr algn="l">
                <a:lnSpc>
                  <a:spcPts val="2477"/>
                </a:lnSpc>
              </a:pPr>
              <a:r>
                <a:rPr lang="en-US" spc="81" sz="1782">
                  <a:solidFill>
                    <a:srgbClr val="FFFFFF"/>
                  </a:solidFill>
                  <a:latin typeface="Courier Prime"/>
                </a:rPr>
                <a:t>&lt;p&gt;The datalist element specifies a list of pre-defined options for an input element.&lt;/p&gt;</a:t>
              </a:r>
            </a:p>
            <a:p>
              <a:pPr algn="l">
                <a:lnSpc>
                  <a:spcPts val="2477"/>
                </a:lnSpc>
              </a:pPr>
            </a:p>
            <a:p>
              <a:pPr algn="l">
                <a:lnSpc>
                  <a:spcPts val="2477"/>
                </a:lnSpc>
              </a:pPr>
              <a:r>
                <a:rPr lang="en-US" spc="81" sz="1782">
                  <a:solidFill>
                    <a:srgbClr val="FFFFFF"/>
                  </a:solidFill>
                  <a:latin typeface="Courier Prime"/>
                </a:rPr>
                <a:t>&lt;form action="/action_page.php"&gt;</a:t>
              </a:r>
            </a:p>
            <a:p>
              <a:pPr algn="l">
                <a:lnSpc>
                  <a:spcPts val="2477"/>
                </a:lnSpc>
              </a:pPr>
              <a:r>
                <a:rPr lang="en-US" spc="81" sz="1782">
                  <a:solidFill>
                    <a:srgbClr val="FFFFFF"/>
                  </a:solidFill>
                  <a:latin typeface="Courier Prime"/>
                </a:rPr>
                <a:t>&lt;input list="browsers" name="browser"&gt;</a:t>
              </a:r>
            </a:p>
            <a:p>
              <a:pPr algn="l">
                <a:lnSpc>
                  <a:spcPts val="2477"/>
                </a:lnSpc>
              </a:pPr>
              <a:r>
                <a:rPr lang="en-US" spc="81" sz="1782">
                  <a:solidFill>
                    <a:srgbClr val="FFFFFF"/>
                  </a:solidFill>
                  <a:latin typeface="Courier Prime"/>
                </a:rPr>
                <a:t>&lt;datalist id="browsers"&gt;</a:t>
              </a:r>
            </a:p>
            <a:p>
              <a:pPr algn="l">
                <a:lnSpc>
                  <a:spcPts val="2477"/>
                </a:lnSpc>
              </a:pPr>
              <a:r>
                <a:rPr lang="en-US" spc="81" sz="1782">
                  <a:solidFill>
                    <a:srgbClr val="FFFFFF"/>
                  </a:solidFill>
                  <a:latin typeface="Courier Prime"/>
                </a:rPr>
                <a:t>&lt;option value="Internet Explorer"&gt;</a:t>
              </a:r>
            </a:p>
            <a:p>
              <a:pPr algn="l">
                <a:lnSpc>
                  <a:spcPts val="2477"/>
                </a:lnSpc>
              </a:pPr>
              <a:r>
                <a:rPr lang="en-US" spc="81" sz="1782">
                  <a:solidFill>
                    <a:srgbClr val="FFFFFF"/>
                  </a:solidFill>
                  <a:latin typeface="Courier Prime"/>
                </a:rPr>
                <a:t>&lt;option value="Firefox"&gt;</a:t>
              </a:r>
            </a:p>
            <a:p>
              <a:pPr algn="l">
                <a:lnSpc>
                  <a:spcPts val="2477"/>
                </a:lnSpc>
              </a:pPr>
              <a:r>
                <a:rPr lang="en-US" spc="81" sz="1782">
                  <a:solidFill>
                    <a:srgbClr val="FFFFFF"/>
                  </a:solidFill>
                  <a:latin typeface="Courier Prime"/>
                </a:rPr>
                <a:t>&lt;option value="Chrome"&gt;</a:t>
              </a:r>
            </a:p>
            <a:p>
              <a:pPr algn="l">
                <a:lnSpc>
                  <a:spcPts val="2477"/>
                </a:lnSpc>
              </a:pPr>
              <a:r>
                <a:rPr lang="en-US" spc="81" sz="1782">
                  <a:solidFill>
                    <a:srgbClr val="FFFFFF"/>
                  </a:solidFill>
                  <a:latin typeface="Courier Prime"/>
                </a:rPr>
                <a:t>&lt;option value="Opera"&gt;</a:t>
              </a:r>
            </a:p>
            <a:p>
              <a:pPr algn="l">
                <a:lnSpc>
                  <a:spcPts val="2477"/>
                </a:lnSpc>
              </a:pPr>
              <a:r>
                <a:rPr lang="en-US" spc="81" sz="1782">
                  <a:solidFill>
                    <a:srgbClr val="FFFFFF"/>
                  </a:solidFill>
                  <a:latin typeface="Courier Prime"/>
                </a:rPr>
                <a:t>&lt;option value="Safari"&gt;</a:t>
              </a:r>
            </a:p>
            <a:p>
              <a:pPr algn="l">
                <a:lnSpc>
                  <a:spcPts val="2477"/>
                </a:lnSpc>
              </a:pPr>
              <a:r>
                <a:rPr lang="en-US" spc="81" sz="1782">
                  <a:solidFill>
                    <a:srgbClr val="FFFFFF"/>
                  </a:solidFill>
                  <a:latin typeface="Courier Prime"/>
                </a:rPr>
                <a:t>&lt;/datalist&gt;</a:t>
              </a:r>
            </a:p>
            <a:p>
              <a:pPr algn="l">
                <a:lnSpc>
                  <a:spcPts val="2477"/>
                </a:lnSpc>
              </a:pPr>
              <a:r>
                <a:rPr lang="en-US" spc="81" sz="1782">
                  <a:solidFill>
                    <a:srgbClr val="FFFFFF"/>
                  </a:solidFill>
                  <a:latin typeface="Courier Prime"/>
                </a:rPr>
                <a:t>&lt;input type="submit"&gt;</a:t>
              </a:r>
            </a:p>
            <a:p>
              <a:pPr algn="l">
                <a:lnSpc>
                  <a:spcPts val="2477"/>
                </a:lnSpc>
              </a:pPr>
              <a:r>
                <a:rPr lang="en-US" spc="81" sz="1782">
                  <a:solidFill>
                    <a:srgbClr val="FFFFFF"/>
                  </a:solidFill>
                  <a:latin typeface="Courier Prime"/>
                </a:rPr>
                <a:t>&lt;/form&gt;</a:t>
              </a:r>
            </a:p>
            <a:p>
              <a:pPr algn="l">
                <a:lnSpc>
                  <a:spcPts val="2477"/>
                </a:lnSpc>
              </a:pPr>
            </a:p>
            <a:p>
              <a:pPr algn="l">
                <a:lnSpc>
                  <a:spcPts val="2477"/>
                </a:lnSpc>
              </a:pPr>
              <a:r>
                <a:rPr lang="en-US" spc="81" sz="1782">
                  <a:solidFill>
                    <a:srgbClr val="FFFFFF"/>
                  </a:solidFill>
                  <a:latin typeface="Courier Prime"/>
                </a:rPr>
                <a:t>&lt;p&gt;&lt;b&gt;Note:&lt;/b&gt; The datalist tag is not supported in Safari or IE9 (and earlier).&lt;/p&gt;</a:t>
              </a:r>
            </a:p>
            <a:p>
              <a:pPr algn="l">
                <a:lnSpc>
                  <a:spcPts val="2477"/>
                </a:lnSpc>
              </a:pPr>
            </a:p>
            <a:p>
              <a:pPr algn="l">
                <a:lnSpc>
                  <a:spcPts val="2477"/>
                </a:lnSpc>
              </a:pPr>
              <a:r>
                <a:rPr lang="en-US" spc="81" sz="1782">
                  <a:solidFill>
                    <a:srgbClr val="FFFFFF"/>
                  </a:solidFill>
                  <a:latin typeface="Courier Prime"/>
                </a:rPr>
                <a:t>&lt;/body&gt;</a:t>
              </a:r>
            </a:p>
            <a:p>
              <a:pPr algn="l">
                <a:lnSpc>
                  <a:spcPts val="2477"/>
                </a:lnSpc>
              </a:pPr>
              <a:r>
                <a:rPr lang="en-US" spc="81" sz="1782">
                  <a:solidFill>
                    <a:srgbClr val="FFFFFF"/>
                  </a:solidFill>
                  <a:latin typeface="Courier Prime"/>
                </a:rPr>
                <a:t>&lt;/html&gt;</a:t>
              </a:r>
            </a:p>
            <a:p>
              <a:pPr algn="l">
                <a:lnSpc>
                  <a:spcPts val="1504"/>
                </a:lnSpc>
              </a:pPr>
            </a:p>
          </p:txBody>
        </p:sp>
      </p:grpSp>
      <p:sp>
        <p:nvSpPr>
          <p:cNvPr name="TextBox 7" id="7"/>
          <p:cNvSpPr txBox="true"/>
          <p:nvPr/>
        </p:nvSpPr>
        <p:spPr>
          <a:xfrm rot="0">
            <a:off x="9144000" y="2725119"/>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748779" y="116970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748779" y="1948456"/>
            <a:ext cx="10646051" cy="7919444"/>
          </a:xfrm>
          <a:prstGeom prst="rect">
            <a:avLst/>
          </a:prstGeom>
        </p:spPr>
        <p:txBody>
          <a:bodyPr anchor="t" rtlCol="false" tIns="0" lIns="0" bIns="0" rIns="0">
            <a:spAutoFit/>
          </a:bodyPr>
          <a:lstStyle/>
          <a:p>
            <a:pPr algn="r">
              <a:lnSpc>
                <a:spcPts val="4820"/>
              </a:lnSpc>
            </a:pPr>
            <a:r>
              <a:rPr lang="en-US" sz="3544">
                <a:solidFill>
                  <a:srgbClr val="FFFFFF"/>
                </a:solidFill>
                <a:latin typeface="Glacial Indifference"/>
              </a:rPr>
              <a:t>membuat tabel pada web</a:t>
            </a:r>
          </a:p>
          <a:p>
            <a:pPr algn="r">
              <a:lnSpc>
                <a:spcPts val="4820"/>
              </a:lnSpc>
            </a:pPr>
            <a:r>
              <a:rPr lang="en-US" sz="3544">
                <a:solidFill>
                  <a:srgbClr val="FFFFFF"/>
                </a:solidFill>
                <a:latin typeface="Glacial Indifference"/>
              </a:rPr>
              <a:t>membuat baris pada tabel</a:t>
            </a:r>
          </a:p>
          <a:p>
            <a:pPr algn="r">
              <a:lnSpc>
                <a:spcPts val="4820"/>
              </a:lnSpc>
            </a:pPr>
            <a:r>
              <a:rPr lang="en-US" sz="3544">
                <a:solidFill>
                  <a:srgbClr val="FFFFFF"/>
                </a:solidFill>
                <a:latin typeface="Glacial Indifference"/>
              </a:rPr>
              <a:t>membuat kolom pada tabel</a:t>
            </a:r>
          </a:p>
          <a:p>
            <a:pPr algn="r">
              <a:lnSpc>
                <a:spcPts val="4820"/>
              </a:lnSpc>
            </a:pPr>
            <a:r>
              <a:rPr lang="en-US" sz="3544">
                <a:solidFill>
                  <a:srgbClr val="FFFFFF"/>
                </a:solidFill>
                <a:latin typeface="Glacial Indifference"/>
              </a:rPr>
              <a:t>membuat judul pada kolom. contohnya nama, kelas, dll</a:t>
            </a:r>
          </a:p>
          <a:p>
            <a:pPr algn="r">
              <a:lnSpc>
                <a:spcPts val="4820"/>
              </a:lnSpc>
            </a:pPr>
            <a:r>
              <a:rPr lang="en-US" sz="3544">
                <a:solidFill>
                  <a:srgbClr val="FFFFFF"/>
                </a:solidFill>
                <a:latin typeface="Glacial Indifference"/>
              </a:rPr>
              <a:t>membuat judul tabel</a:t>
            </a:r>
          </a:p>
          <a:p>
            <a:pPr algn="r">
              <a:lnSpc>
                <a:spcPts val="4820"/>
              </a:lnSpc>
            </a:pPr>
            <a:r>
              <a:rPr lang="en-US" sz="3544">
                <a:solidFill>
                  <a:srgbClr val="FFFFFF"/>
                </a:solidFill>
                <a:latin typeface="Glacial Indifference"/>
              </a:rPr>
              <a:t>mengatur garis tabel</a:t>
            </a:r>
          </a:p>
          <a:p>
            <a:pPr algn="r">
              <a:lnSpc>
                <a:spcPts val="4820"/>
              </a:lnSpc>
            </a:pPr>
            <a:r>
              <a:rPr lang="en-US" sz="3544">
                <a:solidFill>
                  <a:srgbClr val="FFFFFF"/>
                </a:solidFill>
                <a:latin typeface="Glacial Indifference"/>
              </a:rPr>
              <a:t>mengatur batas garis tabel</a:t>
            </a:r>
          </a:p>
          <a:p>
            <a:pPr algn="r">
              <a:lnSpc>
                <a:spcPts val="4820"/>
              </a:lnSpc>
            </a:pPr>
            <a:r>
              <a:rPr lang="en-US" sz="3544">
                <a:solidFill>
                  <a:srgbClr val="FFFFFF"/>
                </a:solidFill>
                <a:latin typeface="Glacial Indifference"/>
              </a:rPr>
              <a:t>mengatur padding pada cell</a:t>
            </a:r>
          </a:p>
          <a:p>
            <a:pPr algn="r">
              <a:lnSpc>
                <a:spcPts val="4820"/>
              </a:lnSpc>
            </a:pPr>
            <a:r>
              <a:rPr lang="en-US" sz="3544">
                <a:solidFill>
                  <a:srgbClr val="FFFFFF"/>
                </a:solidFill>
                <a:latin typeface="Glacial Indifference"/>
              </a:rPr>
              <a:t>mengatur perataan pada konten tabel</a:t>
            </a:r>
          </a:p>
          <a:p>
            <a:pPr algn="r">
              <a:lnSpc>
                <a:spcPts val="4820"/>
              </a:lnSpc>
            </a:pPr>
            <a:r>
              <a:rPr lang="en-US" sz="3544">
                <a:solidFill>
                  <a:srgbClr val="FFFFFF"/>
                </a:solidFill>
                <a:latin typeface="Glacial Indifference"/>
              </a:rPr>
              <a:t>mengatur jarak spasi garis tabel</a:t>
            </a:r>
          </a:p>
          <a:p>
            <a:pPr algn="r">
              <a:lnSpc>
                <a:spcPts val="4820"/>
              </a:lnSpc>
            </a:pPr>
            <a:r>
              <a:rPr lang="en-US" sz="3544">
                <a:solidFill>
                  <a:srgbClr val="FFFFFF"/>
                </a:solidFill>
                <a:latin typeface="Glacial Indifference"/>
              </a:rPr>
              <a:t>menggabungkan beberapa kolom</a:t>
            </a:r>
          </a:p>
          <a:p>
            <a:pPr algn="r">
              <a:lnSpc>
                <a:spcPts val="4820"/>
              </a:lnSpc>
            </a:pPr>
            <a:r>
              <a:rPr lang="en-US" sz="3544">
                <a:solidFill>
                  <a:srgbClr val="FFFFFF"/>
                </a:solidFill>
                <a:latin typeface="Glacial Indifference"/>
              </a:rPr>
              <a:t>menggabungkan beberapa baris</a:t>
            </a:r>
          </a:p>
          <a:p>
            <a:pPr algn="r">
              <a:lnSpc>
                <a:spcPts val="4820"/>
              </a:lnSpc>
            </a:pPr>
            <a:r>
              <a:rPr lang="en-US" sz="3544">
                <a:solidFill>
                  <a:srgbClr val="FFFFFF"/>
                </a:solidFill>
                <a:latin typeface="Glacial Indifference"/>
              </a:rPr>
              <a:t>memberikan id pada tabel atau kolom</a:t>
            </a:r>
          </a:p>
        </p:txBody>
      </p:sp>
      <p:sp>
        <p:nvSpPr>
          <p:cNvPr name="TextBox 4" id="4"/>
          <p:cNvSpPr txBox="true"/>
          <p:nvPr/>
        </p:nvSpPr>
        <p:spPr>
          <a:xfrm rot="0">
            <a:off x="11685122" y="116970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685122" y="1948456"/>
            <a:ext cx="3801212" cy="7919444"/>
          </a:xfrm>
          <a:prstGeom prst="rect">
            <a:avLst/>
          </a:prstGeom>
        </p:spPr>
        <p:txBody>
          <a:bodyPr anchor="t" rtlCol="false" tIns="0" lIns="0" bIns="0" rIns="0">
            <a:spAutoFit/>
          </a:bodyPr>
          <a:lstStyle/>
          <a:p>
            <a:pPr>
              <a:lnSpc>
                <a:spcPts val="4820"/>
              </a:lnSpc>
            </a:pPr>
            <a:r>
              <a:rPr lang="en-US" sz="3544">
                <a:solidFill>
                  <a:srgbClr val="FFFF00"/>
                </a:solidFill>
                <a:latin typeface="Glacial Indifference"/>
              </a:rPr>
              <a:t>&lt;table&gt;</a:t>
            </a:r>
          </a:p>
          <a:p>
            <a:pPr>
              <a:lnSpc>
                <a:spcPts val="4820"/>
              </a:lnSpc>
            </a:pPr>
            <a:r>
              <a:rPr lang="en-US" sz="3544">
                <a:solidFill>
                  <a:srgbClr val="FFFF00"/>
                </a:solidFill>
                <a:latin typeface="Glacial Indifference"/>
              </a:rPr>
              <a:t>&lt;tr&gt;</a:t>
            </a:r>
          </a:p>
          <a:p>
            <a:pPr>
              <a:lnSpc>
                <a:spcPts val="4820"/>
              </a:lnSpc>
            </a:pPr>
            <a:r>
              <a:rPr lang="en-US" sz="3544">
                <a:solidFill>
                  <a:srgbClr val="FFFF00"/>
                </a:solidFill>
                <a:latin typeface="Glacial Indifference"/>
              </a:rPr>
              <a:t>&lt;td&gt;</a:t>
            </a:r>
          </a:p>
          <a:p>
            <a:pPr>
              <a:lnSpc>
                <a:spcPts val="4820"/>
              </a:lnSpc>
            </a:pPr>
            <a:r>
              <a:rPr lang="en-US" sz="3544">
                <a:solidFill>
                  <a:srgbClr val="FFFF00"/>
                </a:solidFill>
                <a:latin typeface="Glacial Indifference"/>
              </a:rPr>
              <a:t>&lt;th&gt;</a:t>
            </a:r>
          </a:p>
          <a:p>
            <a:pPr>
              <a:lnSpc>
                <a:spcPts val="4820"/>
              </a:lnSpc>
            </a:pPr>
            <a:r>
              <a:rPr lang="en-US" sz="3544">
                <a:solidFill>
                  <a:srgbClr val="FFFF00"/>
                </a:solidFill>
                <a:latin typeface="Glacial Indifference"/>
              </a:rPr>
              <a:t>&lt;caption&gt;</a:t>
            </a:r>
          </a:p>
          <a:p>
            <a:pPr>
              <a:lnSpc>
                <a:spcPts val="4820"/>
              </a:lnSpc>
            </a:pPr>
            <a:r>
              <a:rPr lang="en-US" sz="3544">
                <a:solidFill>
                  <a:srgbClr val="FFFF00"/>
                </a:solidFill>
                <a:latin typeface="Glacial Indifference"/>
              </a:rPr>
              <a:t>border</a:t>
            </a:r>
          </a:p>
          <a:p>
            <a:pPr>
              <a:lnSpc>
                <a:spcPts val="4820"/>
              </a:lnSpc>
            </a:pPr>
            <a:r>
              <a:rPr lang="en-US" sz="3544">
                <a:solidFill>
                  <a:srgbClr val="FFFF00"/>
                </a:solidFill>
                <a:latin typeface="Glacial Indifference"/>
              </a:rPr>
              <a:t>border-collapse</a:t>
            </a:r>
          </a:p>
          <a:p>
            <a:pPr>
              <a:lnSpc>
                <a:spcPts val="4820"/>
              </a:lnSpc>
            </a:pPr>
            <a:r>
              <a:rPr lang="en-US" sz="3544">
                <a:solidFill>
                  <a:srgbClr val="FFFF00"/>
                </a:solidFill>
                <a:latin typeface="Glacial Indifference"/>
              </a:rPr>
              <a:t>padding</a:t>
            </a:r>
          </a:p>
          <a:p>
            <a:pPr>
              <a:lnSpc>
                <a:spcPts val="4820"/>
              </a:lnSpc>
            </a:pPr>
            <a:r>
              <a:rPr lang="en-US" sz="3544">
                <a:solidFill>
                  <a:srgbClr val="FFFF00"/>
                </a:solidFill>
                <a:latin typeface="Glacial Indifference"/>
              </a:rPr>
              <a:t>text-align</a:t>
            </a:r>
          </a:p>
          <a:p>
            <a:pPr>
              <a:lnSpc>
                <a:spcPts val="4820"/>
              </a:lnSpc>
            </a:pPr>
            <a:r>
              <a:rPr lang="en-US" sz="3544">
                <a:solidFill>
                  <a:srgbClr val="FFFF00"/>
                </a:solidFill>
                <a:latin typeface="Glacial Indifference"/>
              </a:rPr>
              <a:t>border-spacing</a:t>
            </a:r>
          </a:p>
          <a:p>
            <a:pPr>
              <a:lnSpc>
                <a:spcPts val="4820"/>
              </a:lnSpc>
            </a:pPr>
            <a:r>
              <a:rPr lang="en-US" sz="3544">
                <a:solidFill>
                  <a:srgbClr val="FFFF00"/>
                </a:solidFill>
                <a:latin typeface="Glacial Indifference"/>
              </a:rPr>
              <a:t>colspan</a:t>
            </a:r>
          </a:p>
          <a:p>
            <a:pPr>
              <a:lnSpc>
                <a:spcPts val="4820"/>
              </a:lnSpc>
            </a:pPr>
            <a:r>
              <a:rPr lang="en-US" sz="3544">
                <a:solidFill>
                  <a:srgbClr val="FFFF00"/>
                </a:solidFill>
                <a:latin typeface="Glacial Indifference"/>
              </a:rPr>
              <a:t>rowspan</a:t>
            </a:r>
          </a:p>
          <a:p>
            <a:pPr algn="l">
              <a:lnSpc>
                <a:spcPts val="4820"/>
              </a:lnSpc>
            </a:pPr>
            <a:r>
              <a:rPr lang="en-US" sz="3544">
                <a:solidFill>
                  <a:srgbClr val="FFFF00"/>
                </a:solidFill>
                <a:latin typeface="Glacial Indifference"/>
              </a:rPr>
              <a:t>id</a:t>
            </a:r>
          </a:p>
        </p:txBody>
      </p:sp>
      <p:sp>
        <p:nvSpPr>
          <p:cNvPr name="TextBox 6" id="6"/>
          <p:cNvSpPr txBox="true"/>
          <p:nvPr/>
        </p:nvSpPr>
        <p:spPr>
          <a:xfrm rot="0">
            <a:off x="6744207" y="184817"/>
            <a:ext cx="6093813"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Tabel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08358" y="3294383"/>
            <a:ext cx="10850942" cy="5498898"/>
          </a:xfrm>
          <a:prstGeom prst="rect">
            <a:avLst/>
          </a:prstGeom>
        </p:spPr>
      </p:pic>
      <p:grpSp>
        <p:nvGrpSpPr>
          <p:cNvPr name="Group 3" id="3"/>
          <p:cNvGrpSpPr/>
          <p:nvPr/>
        </p:nvGrpSpPr>
        <p:grpSpPr>
          <a:xfrm rot="0">
            <a:off x="161492" y="402941"/>
            <a:ext cx="5148985" cy="9740378"/>
            <a:chOff x="0" y="0"/>
            <a:chExt cx="6865313" cy="12987170"/>
          </a:xfrm>
        </p:grpSpPr>
        <p:sp>
          <p:nvSpPr>
            <p:cNvPr name="TextBox 4" id="4"/>
            <p:cNvSpPr txBox="true"/>
            <p:nvPr/>
          </p:nvSpPr>
          <p:spPr>
            <a:xfrm rot="0">
              <a:off x="0" y="0"/>
              <a:ext cx="6865313" cy="452218"/>
            </a:xfrm>
            <a:prstGeom prst="rect">
              <a:avLst/>
            </a:prstGeom>
          </p:spPr>
          <p:txBody>
            <a:bodyPr anchor="t" rtlCol="false" tIns="0" lIns="0" bIns="0" rIns="0">
              <a:spAutoFit/>
            </a:bodyPr>
            <a:lstStyle/>
            <a:p>
              <a:pPr algn="l">
                <a:lnSpc>
                  <a:spcPts val="2675"/>
                </a:lnSpc>
              </a:pPr>
              <a:r>
                <a:rPr lang="en-US" spc="425" sz="2287">
                  <a:solidFill>
                    <a:srgbClr val="FFFFFF"/>
                  </a:solidFill>
                  <a:latin typeface="Lato Bold"/>
                </a:rPr>
                <a:t>CONTOH PENGGUNAAN</a:t>
              </a:r>
            </a:p>
          </p:txBody>
        </p:sp>
        <p:sp>
          <p:nvSpPr>
            <p:cNvPr name="TextBox 5" id="5"/>
            <p:cNvSpPr txBox="true"/>
            <p:nvPr/>
          </p:nvSpPr>
          <p:spPr>
            <a:xfrm rot="0">
              <a:off x="0" y="624767"/>
              <a:ext cx="6865313" cy="300588"/>
            </a:xfrm>
            <a:prstGeom prst="rect">
              <a:avLst/>
            </a:prstGeom>
          </p:spPr>
          <p:txBody>
            <a:bodyPr anchor="t" rtlCol="false" tIns="0" lIns="0" bIns="0" rIns="0">
              <a:spAutoFit/>
            </a:bodyPr>
            <a:lstStyle/>
            <a:p>
              <a:pPr algn="l">
                <a:lnSpc>
                  <a:spcPts val="1839"/>
                </a:lnSpc>
              </a:pPr>
              <a:r>
                <a:rPr lang="en-US" spc="84" sz="1572">
                  <a:solidFill>
                    <a:srgbClr val="FFFFFF"/>
                  </a:solidFill>
                  <a:latin typeface="Libre Baskerville Italics"/>
                </a:rPr>
                <a:t>Tag Tabel</a:t>
              </a:r>
            </a:p>
          </p:txBody>
        </p:sp>
        <p:sp>
          <p:nvSpPr>
            <p:cNvPr name="TextBox 6" id="6"/>
            <p:cNvSpPr txBox="true"/>
            <p:nvPr/>
          </p:nvSpPr>
          <p:spPr>
            <a:xfrm rot="0">
              <a:off x="0" y="1490222"/>
              <a:ext cx="6865313" cy="11496948"/>
            </a:xfrm>
            <a:prstGeom prst="rect">
              <a:avLst/>
            </a:prstGeom>
          </p:spPr>
          <p:txBody>
            <a:bodyPr anchor="t" rtlCol="false" tIns="0" lIns="0" bIns="0" rIns="0">
              <a:spAutoFit/>
            </a:bodyPr>
            <a:lstStyle/>
            <a:p>
              <a:pPr algn="l">
                <a:lnSpc>
                  <a:spcPts val="1460"/>
                </a:lnSpc>
              </a:pPr>
              <a:r>
                <a:rPr lang="en-US" spc="48" sz="1050">
                  <a:solidFill>
                    <a:srgbClr val="FFFFFF"/>
                  </a:solidFill>
                  <a:latin typeface="Courier Prime"/>
                </a:rPr>
                <a:t>&lt;!DOCTYPE</a:t>
              </a:r>
              <a:r>
                <a:rPr lang="en-US" spc="48" sz="1050">
                  <a:solidFill>
                    <a:srgbClr val="FFFFFF"/>
                  </a:solidFill>
                  <a:latin typeface="Courier Prime"/>
                </a:rPr>
                <a:t> html&gt;</a:t>
              </a:r>
            </a:p>
            <a:p>
              <a:pPr algn="l">
                <a:lnSpc>
                  <a:spcPts val="1460"/>
                </a:lnSpc>
              </a:pPr>
              <a:r>
                <a:rPr lang="en-US" spc="48" sz="1050">
                  <a:solidFill>
                    <a:srgbClr val="FFFFFF"/>
                  </a:solidFill>
                  <a:latin typeface="Courier Prime"/>
                </a:rPr>
                <a:t>&lt;html&gt;</a:t>
              </a:r>
            </a:p>
            <a:p>
              <a:pPr algn="l">
                <a:lnSpc>
                  <a:spcPts val="1460"/>
                </a:lnSpc>
              </a:pPr>
              <a:r>
                <a:rPr lang="en-US" spc="48" sz="1050">
                  <a:solidFill>
                    <a:srgbClr val="FFFFFF"/>
                  </a:solidFill>
                  <a:latin typeface="Courier Prime"/>
                </a:rPr>
                <a:t>&lt;head&gt;</a:t>
              </a:r>
            </a:p>
            <a:p>
              <a:pPr algn="l">
                <a:lnSpc>
                  <a:spcPts val="1460"/>
                </a:lnSpc>
              </a:pPr>
              <a:r>
                <a:rPr lang="en-US" spc="48" sz="1050">
                  <a:solidFill>
                    <a:srgbClr val="FFFFFF"/>
                  </a:solidFill>
                  <a:latin typeface="Courier Prime"/>
                </a:rPr>
                <a:t>&lt;style&gt;</a:t>
              </a:r>
            </a:p>
            <a:p>
              <a:pPr algn="l">
                <a:lnSpc>
                  <a:spcPts val="1460"/>
                </a:lnSpc>
              </a:pPr>
              <a:r>
                <a:rPr lang="en-US" spc="48" sz="1050">
                  <a:solidFill>
                    <a:srgbClr val="FFFFFF"/>
                  </a:solidFill>
                  <a:latin typeface="Courier Prime"/>
                </a:rPr>
                <a:t>table, th, td {</a:t>
              </a:r>
            </a:p>
            <a:p>
              <a:pPr algn="l">
                <a:lnSpc>
                  <a:spcPts val="1460"/>
                </a:lnSpc>
              </a:pPr>
              <a:r>
                <a:rPr lang="en-US" spc="48" sz="1050">
                  <a:solidFill>
                    <a:srgbClr val="FFFFFF"/>
                  </a:solidFill>
                  <a:latin typeface="Courier Prime"/>
                </a:rPr>
                <a:t>  border: 1px solid black;</a:t>
              </a:r>
            </a:p>
            <a:p>
              <a:pPr algn="l">
                <a:lnSpc>
                  <a:spcPts val="1460"/>
                </a:lnSpc>
              </a:pPr>
              <a:r>
                <a:rPr lang="en-US" spc="48" sz="1050">
                  <a:solidFill>
                    <a:srgbClr val="FFFFFF"/>
                  </a:solidFill>
                  <a:latin typeface="Courier Prime"/>
                </a:rPr>
                <a:t>  padding: 5px;</a:t>
              </a:r>
            </a:p>
            <a:p>
              <a:pPr algn="l">
                <a:lnSpc>
                  <a:spcPts val="1460"/>
                </a:lnSpc>
              </a:pPr>
              <a:r>
                <a:rPr lang="en-US" spc="48" sz="1050">
                  <a:solidFill>
                    <a:srgbClr val="FFFFFF"/>
                  </a:solidFill>
                  <a:latin typeface="Courier Prime"/>
                </a:rPr>
                <a:t>}</a:t>
              </a:r>
            </a:p>
            <a:p>
              <a:pPr algn="l">
                <a:lnSpc>
                  <a:spcPts val="1460"/>
                </a:lnSpc>
              </a:pPr>
              <a:r>
                <a:rPr lang="en-US" spc="48" sz="1050">
                  <a:solidFill>
                    <a:srgbClr val="FFFFFF"/>
                  </a:solidFill>
                  <a:latin typeface="Courier Prime"/>
                </a:rPr>
                <a:t>table {</a:t>
              </a:r>
            </a:p>
            <a:p>
              <a:pPr algn="l">
                <a:lnSpc>
                  <a:spcPts val="1460"/>
                </a:lnSpc>
              </a:pPr>
              <a:r>
                <a:rPr lang="en-US" spc="48" sz="1050">
                  <a:solidFill>
                    <a:srgbClr val="FFFFFF"/>
                  </a:solidFill>
                  <a:latin typeface="Courier Prime"/>
                </a:rPr>
                <a:t>  border-spacing: 15px;</a:t>
              </a:r>
            </a:p>
            <a:p>
              <a:pPr algn="l">
                <a:lnSpc>
                  <a:spcPts val="1460"/>
                </a:lnSpc>
              </a:pPr>
              <a:r>
                <a:rPr lang="en-US" spc="48" sz="1050">
                  <a:solidFill>
                    <a:srgbClr val="FFFFFF"/>
                  </a:solidFill>
                  <a:latin typeface="Courier Prime"/>
                </a:rPr>
                <a:t>}</a:t>
              </a:r>
            </a:p>
            <a:p>
              <a:pPr algn="l">
                <a:lnSpc>
                  <a:spcPts val="1460"/>
                </a:lnSpc>
              </a:pPr>
              <a:r>
                <a:rPr lang="en-US" spc="48" sz="1050">
                  <a:solidFill>
                    <a:srgbClr val="FFFFFF"/>
                  </a:solidFill>
                  <a:latin typeface="Courier Prime"/>
                </a:rPr>
                <a:t>&lt;/style&gt;</a:t>
              </a:r>
            </a:p>
            <a:p>
              <a:pPr algn="l">
                <a:lnSpc>
                  <a:spcPts val="1460"/>
                </a:lnSpc>
              </a:pPr>
              <a:r>
                <a:rPr lang="en-US" spc="48" sz="1050">
                  <a:solidFill>
                    <a:srgbClr val="FFFFFF"/>
                  </a:solidFill>
                  <a:latin typeface="Courier Prime"/>
                </a:rPr>
                <a:t>&lt;/head&gt;</a:t>
              </a:r>
            </a:p>
            <a:p>
              <a:pPr algn="l">
                <a:lnSpc>
                  <a:spcPts val="1460"/>
                </a:lnSpc>
              </a:pPr>
              <a:r>
                <a:rPr lang="en-US" spc="48" sz="1050">
                  <a:solidFill>
                    <a:srgbClr val="FFFFFF"/>
                  </a:solidFill>
                  <a:latin typeface="Courier Prime"/>
                </a:rPr>
                <a:t>&lt;body&gt;</a:t>
              </a:r>
            </a:p>
            <a:p>
              <a:pPr algn="l">
                <a:lnSpc>
                  <a:spcPts val="1460"/>
                </a:lnSpc>
              </a:pPr>
            </a:p>
            <a:p>
              <a:pPr algn="l">
                <a:lnSpc>
                  <a:spcPts val="1460"/>
                </a:lnSpc>
              </a:pPr>
              <a:r>
                <a:rPr lang="en-US" spc="48" sz="1050">
                  <a:solidFill>
                    <a:srgbClr val="FFFFFF"/>
                  </a:solidFill>
                  <a:latin typeface="Courier Prime"/>
                </a:rPr>
                <a:t>&lt;h2&gt;Border Spacing&lt;/h2&gt;</a:t>
              </a:r>
            </a:p>
            <a:p>
              <a:pPr algn="l">
                <a:lnSpc>
                  <a:spcPts val="1460"/>
                </a:lnSpc>
              </a:pPr>
              <a:r>
                <a:rPr lang="en-US" spc="48" sz="1050">
                  <a:solidFill>
                    <a:srgbClr val="FFFFFF"/>
                  </a:solidFill>
                  <a:latin typeface="Courier Prime"/>
                </a:rPr>
                <a:t>&lt;p&gt;Border spacing specifies the space between the cells.&lt;/p&gt;</a:t>
              </a:r>
            </a:p>
            <a:p>
              <a:pPr algn="l">
                <a:lnSpc>
                  <a:spcPts val="1460"/>
                </a:lnSpc>
              </a:pPr>
            </a:p>
            <a:p>
              <a:pPr algn="l">
                <a:lnSpc>
                  <a:spcPts val="1460"/>
                </a:lnSpc>
              </a:pPr>
              <a:r>
                <a:rPr lang="en-US" spc="48" sz="1050">
                  <a:solidFill>
                    <a:srgbClr val="FFFFFF"/>
                  </a:solidFill>
                  <a:latin typeface="Courier Prime"/>
                </a:rPr>
                <a:t>&lt;table style="width:100%"&gt;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&lt;th&gt;Firstname&lt;/th&gt;</a:t>
              </a:r>
            </a:p>
            <a:p>
              <a:pPr algn="l">
                <a:lnSpc>
                  <a:spcPts val="1460"/>
                </a:lnSpc>
              </a:pPr>
              <a:r>
                <a:rPr lang="en-US" spc="48" sz="1050">
                  <a:solidFill>
                    <a:srgbClr val="FFFFFF"/>
                  </a:solidFill>
                  <a:latin typeface="Courier Prime"/>
                </a:rPr>
                <a:t>    &lt;th&gt;Lastname&lt;/th&gt; </a:t>
              </a:r>
            </a:p>
            <a:p>
              <a:pPr algn="l">
                <a:lnSpc>
                  <a:spcPts val="1460"/>
                </a:lnSpc>
              </a:pPr>
              <a:r>
                <a:rPr lang="en-US" spc="48" sz="1050">
                  <a:solidFill>
                    <a:srgbClr val="FFFFFF"/>
                  </a:solidFill>
                  <a:latin typeface="Courier Prime"/>
                </a:rPr>
                <a:t>    &lt;th&gt;Age&lt;/th&gt;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&lt;td&gt;Jill&lt;/td&gt;</a:t>
              </a:r>
            </a:p>
            <a:p>
              <a:pPr algn="l">
                <a:lnSpc>
                  <a:spcPts val="1460"/>
                </a:lnSpc>
              </a:pPr>
              <a:r>
                <a:rPr lang="en-US" spc="48" sz="1050">
                  <a:solidFill>
                    <a:srgbClr val="FFFFFF"/>
                  </a:solidFill>
                  <a:latin typeface="Courier Prime"/>
                </a:rPr>
                <a:t>    &lt;td&gt;Smith&lt;/td&gt;</a:t>
              </a:r>
            </a:p>
            <a:p>
              <a:pPr algn="l">
                <a:lnSpc>
                  <a:spcPts val="1460"/>
                </a:lnSpc>
              </a:pPr>
              <a:r>
                <a:rPr lang="en-US" spc="48" sz="1050">
                  <a:solidFill>
                    <a:srgbClr val="FFFFFF"/>
                  </a:solidFill>
                  <a:latin typeface="Courier Prime"/>
                </a:rPr>
                <a:t>    &lt;td&gt;50&lt;/td&gt;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&lt;td&gt;Eve&lt;/td&gt;</a:t>
              </a:r>
            </a:p>
            <a:p>
              <a:pPr algn="l">
                <a:lnSpc>
                  <a:spcPts val="1460"/>
                </a:lnSpc>
              </a:pPr>
              <a:r>
                <a:rPr lang="en-US" spc="48" sz="1050">
                  <a:solidFill>
                    <a:srgbClr val="FFFFFF"/>
                  </a:solidFill>
                  <a:latin typeface="Courier Prime"/>
                </a:rPr>
                <a:t>    &lt;td&gt;Jackson&lt;/td&gt;</a:t>
              </a:r>
            </a:p>
            <a:p>
              <a:pPr algn="l">
                <a:lnSpc>
                  <a:spcPts val="1460"/>
                </a:lnSpc>
              </a:pPr>
              <a:r>
                <a:rPr lang="en-US" spc="48" sz="1050">
                  <a:solidFill>
                    <a:srgbClr val="FFFFFF"/>
                  </a:solidFill>
                  <a:latin typeface="Courier Prime"/>
                </a:rPr>
                <a:t>    &lt;td&gt;94&lt;/td&gt;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    &lt;td&gt;John&lt;/td&gt;</a:t>
              </a:r>
            </a:p>
            <a:p>
              <a:pPr algn="l">
                <a:lnSpc>
                  <a:spcPts val="1460"/>
                </a:lnSpc>
              </a:pPr>
              <a:r>
                <a:rPr lang="en-US" spc="48" sz="1050">
                  <a:solidFill>
                    <a:srgbClr val="FFFFFF"/>
                  </a:solidFill>
                  <a:latin typeface="Courier Prime"/>
                </a:rPr>
                <a:t>    &lt;td&gt;Doe&lt;/td&gt;</a:t>
              </a:r>
            </a:p>
            <a:p>
              <a:pPr algn="l">
                <a:lnSpc>
                  <a:spcPts val="1460"/>
                </a:lnSpc>
              </a:pPr>
              <a:r>
                <a:rPr lang="en-US" spc="48" sz="1050">
                  <a:solidFill>
                    <a:srgbClr val="FFFFFF"/>
                  </a:solidFill>
                  <a:latin typeface="Courier Prime"/>
                </a:rPr>
                <a:t>    &lt;td&gt;80&lt;/td&gt;</a:t>
              </a:r>
            </a:p>
            <a:p>
              <a:pPr algn="l">
                <a:lnSpc>
                  <a:spcPts val="1460"/>
                </a:lnSpc>
              </a:pPr>
              <a:r>
                <a:rPr lang="en-US" spc="48" sz="1050">
                  <a:solidFill>
                    <a:srgbClr val="FFFFFF"/>
                  </a:solidFill>
                  <a:latin typeface="Courier Prime"/>
                </a:rPr>
                <a:t>  &lt;/tr&gt;</a:t>
              </a:r>
            </a:p>
            <a:p>
              <a:pPr algn="l">
                <a:lnSpc>
                  <a:spcPts val="1460"/>
                </a:lnSpc>
              </a:pPr>
              <a:r>
                <a:rPr lang="en-US" spc="48" sz="1050">
                  <a:solidFill>
                    <a:srgbClr val="FFFFFF"/>
                  </a:solidFill>
                  <a:latin typeface="Courier Prime"/>
                </a:rPr>
                <a:t>&lt;/table&gt;</a:t>
              </a:r>
            </a:p>
            <a:p>
              <a:pPr algn="l">
                <a:lnSpc>
                  <a:spcPts val="1460"/>
                </a:lnSpc>
              </a:pPr>
            </a:p>
            <a:p>
              <a:pPr algn="l">
                <a:lnSpc>
                  <a:spcPts val="1460"/>
                </a:lnSpc>
              </a:pPr>
              <a:r>
                <a:rPr lang="en-US" spc="48" sz="1050">
                  <a:solidFill>
                    <a:srgbClr val="FFFFFF"/>
                  </a:solidFill>
                  <a:latin typeface="Courier Prime"/>
                </a:rPr>
                <a:t>&lt;p&gt;Try to change the border-spacing to 5px.&lt;/p&gt;</a:t>
              </a:r>
            </a:p>
            <a:p>
              <a:pPr algn="l">
                <a:lnSpc>
                  <a:spcPts val="1460"/>
                </a:lnSpc>
              </a:pPr>
            </a:p>
            <a:p>
              <a:pPr algn="l">
                <a:lnSpc>
                  <a:spcPts val="1460"/>
                </a:lnSpc>
              </a:pPr>
              <a:r>
                <a:rPr lang="en-US" spc="48" sz="1050">
                  <a:solidFill>
                    <a:srgbClr val="FFFFFF"/>
                  </a:solidFill>
                  <a:latin typeface="Courier Prime"/>
                </a:rPr>
                <a:t>&lt;/body&gt;</a:t>
              </a:r>
            </a:p>
            <a:p>
              <a:pPr algn="l">
                <a:lnSpc>
                  <a:spcPts val="1460"/>
                </a:lnSpc>
              </a:pPr>
              <a:r>
                <a:rPr lang="en-US" spc="48" sz="1050">
                  <a:solidFill>
                    <a:srgbClr val="FFFFFF"/>
                  </a:solidFill>
                  <a:latin typeface="Courier Prime"/>
                </a:rPr>
                <a:t>&lt;/html&gt;</a:t>
              </a:r>
            </a:p>
            <a:p>
              <a:pPr algn="l">
                <a:lnSpc>
                  <a:spcPts val="760"/>
                </a:lnSpc>
              </a:pPr>
            </a:p>
          </p:txBody>
        </p:sp>
      </p:grpSp>
      <p:sp>
        <p:nvSpPr>
          <p:cNvPr name="TextBox 7" id="7"/>
          <p:cNvSpPr txBox="true"/>
          <p:nvPr/>
        </p:nvSpPr>
        <p:spPr>
          <a:xfrm rot="0">
            <a:off x="6408358" y="2780033"/>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1028700" y="2576472"/>
            <a:ext cx="8479627" cy="556203"/>
          </a:xfrm>
          <a:prstGeom prst="rect">
            <a:avLst/>
          </a:prstGeom>
        </p:spPr>
        <p:txBody>
          <a:bodyPr anchor="t" rtlCol="false" tIns="0" lIns="0" bIns="0" rIns="0">
            <a:spAutoFit/>
          </a:bodyPr>
          <a:lstStyle/>
          <a:p>
            <a:pPr algn="l">
              <a:lnSpc>
                <a:spcPts val="4447"/>
              </a:lnSpc>
            </a:pPr>
            <a:r>
              <a:rPr lang="en-US" spc="192" sz="3705">
                <a:solidFill>
                  <a:srgbClr val="FFFFFF"/>
                </a:solidFill>
                <a:latin typeface="Glacial Indifference Bold"/>
              </a:rPr>
              <a:t>FUNGSI</a:t>
            </a:r>
          </a:p>
        </p:txBody>
      </p:sp>
      <p:sp>
        <p:nvSpPr>
          <p:cNvPr name="TextBox 3" id="3"/>
          <p:cNvSpPr txBox="true"/>
          <p:nvPr/>
        </p:nvSpPr>
        <p:spPr>
          <a:xfrm rot="0">
            <a:off x="1028700" y="3355225"/>
            <a:ext cx="10646051" cy="4261844"/>
          </a:xfrm>
          <a:prstGeom prst="rect">
            <a:avLst/>
          </a:prstGeom>
        </p:spPr>
        <p:txBody>
          <a:bodyPr anchor="t" rtlCol="false" tIns="0" lIns="0" bIns="0" rIns="0">
            <a:spAutoFit/>
          </a:bodyPr>
          <a:lstStyle/>
          <a:p>
            <a:pPr algn="r">
              <a:lnSpc>
                <a:spcPts val="4820"/>
              </a:lnSpc>
            </a:pPr>
            <a:r>
              <a:rPr lang="en-US" sz="3544">
                <a:solidFill>
                  <a:srgbClr val="FFFFFF"/>
                </a:solidFill>
                <a:latin typeface="Glacial Indifference"/>
              </a:rPr>
              <a:t>Untuk membuat tampilan daftar menggunakan simbol</a:t>
            </a:r>
          </a:p>
          <a:p>
            <a:pPr algn="r">
              <a:lnSpc>
                <a:spcPts val="4820"/>
              </a:lnSpc>
            </a:pPr>
            <a:r>
              <a:rPr lang="en-US" sz="3544">
                <a:solidFill>
                  <a:srgbClr val="FFFFFF"/>
                </a:solidFill>
                <a:latin typeface="Glacial Indifference"/>
              </a:rPr>
              <a:t>membuat daftar menggunakan nomor, huruf, dll</a:t>
            </a:r>
          </a:p>
          <a:p>
            <a:pPr algn="r">
              <a:lnSpc>
                <a:spcPts val="4820"/>
              </a:lnSpc>
            </a:pPr>
            <a:r>
              <a:rPr lang="en-US" sz="3544">
                <a:solidFill>
                  <a:srgbClr val="FFFFFF"/>
                </a:solidFill>
                <a:latin typeface="Glacial Indifference"/>
              </a:rPr>
              <a:t>menentukan berbagai item yang ingin ditampilkan</a:t>
            </a:r>
          </a:p>
          <a:p>
            <a:pPr algn="r">
              <a:lnSpc>
                <a:spcPts val="4820"/>
              </a:lnSpc>
            </a:pPr>
            <a:r>
              <a:rPr lang="en-US" sz="3544">
                <a:solidFill>
                  <a:srgbClr val="FFFFFF"/>
                </a:solidFill>
                <a:latin typeface="Glacial Indifference"/>
              </a:rPr>
              <a:t>mendefinisikan daftar deskripsi</a:t>
            </a:r>
          </a:p>
          <a:p>
            <a:pPr algn="r">
              <a:lnSpc>
                <a:spcPts val="4820"/>
              </a:lnSpc>
            </a:pPr>
            <a:r>
              <a:rPr lang="en-US" sz="3544">
                <a:solidFill>
                  <a:srgbClr val="FFFFFF"/>
                </a:solidFill>
                <a:latin typeface="Glacial Indifference"/>
              </a:rPr>
              <a:t>mendefinisikan istilah deskripsi</a:t>
            </a:r>
          </a:p>
          <a:p>
            <a:pPr algn="r">
              <a:lnSpc>
                <a:spcPts val="4820"/>
              </a:lnSpc>
            </a:pPr>
            <a:r>
              <a:rPr lang="en-US" sz="3544">
                <a:solidFill>
                  <a:srgbClr val="FFFFFF"/>
                </a:solidFill>
                <a:latin typeface="Glacial Indifference"/>
              </a:rPr>
              <a:t>menggambarkan istilah dalam deskripsi</a:t>
            </a:r>
          </a:p>
          <a:p>
            <a:pPr algn="r">
              <a:lnSpc>
                <a:spcPts val="4820"/>
              </a:lnSpc>
            </a:pPr>
            <a:r>
              <a:rPr lang="en-US" sz="3544">
                <a:solidFill>
                  <a:srgbClr val="FFFFFF"/>
                </a:solidFill>
                <a:latin typeface="Glacial Indifference"/>
              </a:rPr>
              <a:t>menentukan jenis penomoran</a:t>
            </a:r>
          </a:p>
        </p:txBody>
      </p:sp>
      <p:sp>
        <p:nvSpPr>
          <p:cNvPr name="TextBox 4" id="4"/>
          <p:cNvSpPr txBox="true"/>
          <p:nvPr/>
        </p:nvSpPr>
        <p:spPr>
          <a:xfrm rot="0">
            <a:off x="11965043" y="2576472"/>
            <a:ext cx="3801212" cy="561975"/>
          </a:xfrm>
          <a:prstGeom prst="rect">
            <a:avLst/>
          </a:prstGeom>
        </p:spPr>
        <p:txBody>
          <a:bodyPr anchor="t" rtlCol="false" tIns="0" lIns="0" bIns="0" rIns="0">
            <a:spAutoFit/>
          </a:bodyPr>
          <a:lstStyle/>
          <a:p>
            <a:pPr algn="l">
              <a:lnSpc>
                <a:spcPts val="4447"/>
              </a:lnSpc>
            </a:pPr>
            <a:r>
              <a:rPr lang="en-US" spc="192" sz="3705">
                <a:solidFill>
                  <a:srgbClr val="FFFF00"/>
                </a:solidFill>
                <a:latin typeface="Glacial Indifference Bold"/>
              </a:rPr>
              <a:t>TAG</a:t>
            </a:r>
          </a:p>
        </p:txBody>
      </p:sp>
      <p:sp>
        <p:nvSpPr>
          <p:cNvPr name="TextBox 5" id="5"/>
          <p:cNvSpPr txBox="true"/>
          <p:nvPr/>
        </p:nvSpPr>
        <p:spPr>
          <a:xfrm rot="0">
            <a:off x="11965043" y="3355225"/>
            <a:ext cx="3801212" cy="4261844"/>
          </a:xfrm>
          <a:prstGeom prst="rect">
            <a:avLst/>
          </a:prstGeom>
        </p:spPr>
        <p:txBody>
          <a:bodyPr anchor="t" rtlCol="false" tIns="0" lIns="0" bIns="0" rIns="0">
            <a:spAutoFit/>
          </a:bodyPr>
          <a:lstStyle/>
          <a:p>
            <a:pPr>
              <a:lnSpc>
                <a:spcPts val="4820"/>
              </a:lnSpc>
            </a:pPr>
            <a:r>
              <a:rPr lang="en-US" sz="3544">
                <a:solidFill>
                  <a:srgbClr val="FFFF00"/>
                </a:solidFill>
                <a:latin typeface="Glacial Indifference"/>
              </a:rPr>
              <a:t>&lt;ul&gt;</a:t>
            </a:r>
          </a:p>
          <a:p>
            <a:pPr>
              <a:lnSpc>
                <a:spcPts val="4820"/>
              </a:lnSpc>
            </a:pPr>
            <a:r>
              <a:rPr lang="en-US" sz="3544">
                <a:solidFill>
                  <a:srgbClr val="FFFF00"/>
                </a:solidFill>
                <a:latin typeface="Glacial Indifference"/>
              </a:rPr>
              <a:t>&lt;ol&gt;</a:t>
            </a:r>
          </a:p>
          <a:p>
            <a:pPr>
              <a:lnSpc>
                <a:spcPts val="4820"/>
              </a:lnSpc>
            </a:pPr>
            <a:r>
              <a:rPr lang="en-US" sz="3544">
                <a:solidFill>
                  <a:srgbClr val="FFFF00"/>
                </a:solidFill>
                <a:latin typeface="Glacial Indifference"/>
              </a:rPr>
              <a:t>&lt;li&gt;</a:t>
            </a:r>
          </a:p>
          <a:p>
            <a:pPr>
              <a:lnSpc>
                <a:spcPts val="4820"/>
              </a:lnSpc>
            </a:pPr>
            <a:r>
              <a:rPr lang="en-US" sz="3544">
                <a:solidFill>
                  <a:srgbClr val="FFFF00"/>
                </a:solidFill>
                <a:latin typeface="Glacial Indifference"/>
              </a:rPr>
              <a:t>&lt;dl&gt;</a:t>
            </a:r>
          </a:p>
          <a:p>
            <a:pPr>
              <a:lnSpc>
                <a:spcPts val="4820"/>
              </a:lnSpc>
            </a:pPr>
            <a:r>
              <a:rPr lang="en-US" sz="3544">
                <a:solidFill>
                  <a:srgbClr val="FFFF00"/>
                </a:solidFill>
                <a:latin typeface="Glacial Indifference"/>
              </a:rPr>
              <a:t>&lt;dt&gt;</a:t>
            </a:r>
          </a:p>
          <a:p>
            <a:pPr>
              <a:lnSpc>
                <a:spcPts val="4820"/>
              </a:lnSpc>
            </a:pPr>
            <a:r>
              <a:rPr lang="en-US" sz="3544">
                <a:solidFill>
                  <a:srgbClr val="FFFF00"/>
                </a:solidFill>
                <a:latin typeface="Glacial Indifference"/>
              </a:rPr>
              <a:t>&lt;dd&gt;</a:t>
            </a:r>
          </a:p>
          <a:p>
            <a:pPr algn="l">
              <a:lnSpc>
                <a:spcPts val="4820"/>
              </a:lnSpc>
            </a:pPr>
            <a:r>
              <a:rPr lang="en-US" sz="3544">
                <a:solidFill>
                  <a:srgbClr val="FFFF00"/>
                </a:solidFill>
                <a:latin typeface="Glacial Indifference"/>
              </a:rPr>
              <a:t>&lt;type&gt;</a:t>
            </a:r>
          </a:p>
        </p:txBody>
      </p:sp>
      <p:sp>
        <p:nvSpPr>
          <p:cNvPr name="TextBox 6" id="6"/>
          <p:cNvSpPr txBox="true"/>
          <p:nvPr/>
        </p:nvSpPr>
        <p:spPr>
          <a:xfrm rot="0">
            <a:off x="7024128" y="1133475"/>
            <a:ext cx="6093813" cy="984885"/>
          </a:xfrm>
          <a:prstGeom prst="rect">
            <a:avLst/>
          </a:prstGeom>
        </p:spPr>
        <p:txBody>
          <a:bodyPr anchor="t" rtlCol="false" tIns="0" lIns="0" bIns="0" rIns="0">
            <a:spAutoFit/>
          </a:bodyPr>
          <a:lstStyle/>
          <a:p>
            <a:pPr algn="l">
              <a:lnSpc>
                <a:spcPts val="7560"/>
              </a:lnSpc>
            </a:pPr>
            <a:r>
              <a:rPr lang="en-US" spc="-100" sz="7200">
                <a:solidFill>
                  <a:srgbClr val="FFFF00"/>
                </a:solidFill>
                <a:latin typeface="Lemonada Semi Bold Bold"/>
              </a:rPr>
              <a:t>Tag</a:t>
            </a:r>
            <a:r>
              <a:rPr lang="en-US" spc="-100" sz="7200">
                <a:solidFill>
                  <a:srgbClr val="FFFFFF"/>
                </a:solidFill>
                <a:latin typeface="Lemonada Semi Bold Bold"/>
              </a:rPr>
              <a:t> Daftar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3602812"/>
            <a:ext cx="7529926" cy="4882040"/>
          </a:xfrm>
          <a:prstGeom prst="rect">
            <a:avLst/>
          </a:prstGeom>
        </p:spPr>
      </p:pic>
      <p:grpSp>
        <p:nvGrpSpPr>
          <p:cNvPr name="Group 3" id="3"/>
          <p:cNvGrpSpPr/>
          <p:nvPr/>
        </p:nvGrpSpPr>
        <p:grpSpPr>
          <a:xfrm rot="0">
            <a:off x="1028700" y="577577"/>
            <a:ext cx="6592962" cy="9131846"/>
            <a:chOff x="0" y="0"/>
            <a:chExt cx="8790616" cy="12175794"/>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Gambar</a:t>
              </a:r>
            </a:p>
          </p:txBody>
        </p:sp>
        <p:sp>
          <p:nvSpPr>
            <p:cNvPr name="TextBox 6" id="6"/>
            <p:cNvSpPr txBox="true"/>
            <p:nvPr/>
          </p:nvSpPr>
          <p:spPr>
            <a:xfrm rot="0">
              <a:off x="0" y="2054426"/>
              <a:ext cx="8790616" cy="10121368"/>
            </a:xfrm>
            <a:prstGeom prst="rect">
              <a:avLst/>
            </a:prstGeom>
          </p:spPr>
          <p:txBody>
            <a:bodyPr anchor="t" rtlCol="false" tIns="0" lIns="0" bIns="0" rIns="0">
              <a:spAutoFit/>
            </a:bodyPr>
            <a:lstStyle/>
            <a:p>
              <a:pPr>
                <a:lnSpc>
                  <a:spcPts val="3589"/>
                </a:lnSpc>
              </a:pPr>
              <a:r>
                <a:rPr lang="en-US" spc="118" sz="2582">
                  <a:solidFill>
                    <a:srgbClr val="FFFFFF"/>
                  </a:solidFill>
                  <a:latin typeface="Courier Prime"/>
                </a:rPr>
                <a:t>&lt;!DOCTYPE html&gt;</a:t>
              </a:r>
            </a:p>
            <a:p>
              <a:pPr>
                <a:lnSpc>
                  <a:spcPts val="3589"/>
                </a:lnSpc>
              </a:pPr>
              <a:r>
                <a:rPr lang="en-US" spc="55" sz="2582">
                  <a:solidFill>
                    <a:srgbClr val="FFFFFF"/>
                  </a:solidFill>
                  <a:latin typeface="Arimo"/>
                </a:rPr>
                <a:t>&lt;html&gt;</a:t>
              </a:r>
            </a:p>
            <a:p>
              <a:pPr>
                <a:lnSpc>
                  <a:spcPts val="3589"/>
                </a:lnSpc>
              </a:pPr>
              <a:r>
                <a:rPr lang="en-US" spc="55" sz="2582">
                  <a:solidFill>
                    <a:srgbClr val="FFFFFF"/>
                  </a:solidFill>
                  <a:latin typeface="Arimo"/>
                </a:rPr>
                <a:t>&lt;body&gt;</a:t>
              </a:r>
            </a:p>
            <a:p>
              <a:pPr>
                <a:lnSpc>
                  <a:spcPts val="3589"/>
                </a:lnSpc>
              </a:pPr>
            </a:p>
            <a:p>
              <a:pPr>
                <a:lnSpc>
                  <a:spcPts val="3589"/>
                </a:lnSpc>
              </a:pPr>
              <a:r>
                <a:rPr lang="en-US" spc="55" sz="2582">
                  <a:solidFill>
                    <a:srgbClr val="FFFFFF"/>
                  </a:solidFill>
                  <a:latin typeface="Arimo"/>
                </a:rPr>
                <a:t>&lt;h2&gt;Ordered List with Lowercase Roman Numbers&lt;/h2&gt;</a:t>
              </a:r>
            </a:p>
            <a:p>
              <a:pPr>
                <a:lnSpc>
                  <a:spcPts val="3589"/>
                </a:lnSpc>
              </a:pPr>
            </a:p>
            <a:p>
              <a:pPr>
                <a:lnSpc>
                  <a:spcPts val="3589"/>
                </a:lnSpc>
              </a:pPr>
              <a:r>
                <a:rPr lang="en-US" spc="55" sz="2582">
                  <a:solidFill>
                    <a:srgbClr val="FFFFFF"/>
                  </a:solidFill>
                  <a:latin typeface="Arimo"/>
                </a:rPr>
                <a:t>&lt;ol type="i"&gt;</a:t>
              </a:r>
            </a:p>
            <a:p>
              <a:pPr>
                <a:lnSpc>
                  <a:spcPts val="3589"/>
                </a:lnSpc>
              </a:pPr>
              <a:r>
                <a:rPr lang="en-US" spc="55" sz="2582">
                  <a:solidFill>
                    <a:srgbClr val="FFFFFF"/>
                  </a:solidFill>
                  <a:latin typeface="Arimo"/>
                </a:rPr>
                <a:t>&lt;li&gt;Coffee&lt;/li&gt;</a:t>
              </a:r>
            </a:p>
            <a:p>
              <a:pPr>
                <a:lnSpc>
                  <a:spcPts val="3589"/>
                </a:lnSpc>
              </a:pPr>
              <a:r>
                <a:rPr lang="en-US" spc="55" sz="2582">
                  <a:solidFill>
                    <a:srgbClr val="FFFFFF"/>
                  </a:solidFill>
                  <a:latin typeface="Arimo"/>
                </a:rPr>
                <a:t>&lt;li&gt;Tea&lt;/li&gt;</a:t>
              </a:r>
            </a:p>
            <a:p>
              <a:pPr>
                <a:lnSpc>
                  <a:spcPts val="3589"/>
                </a:lnSpc>
              </a:pPr>
              <a:r>
                <a:rPr lang="en-US" spc="55" sz="2582">
                  <a:solidFill>
                    <a:srgbClr val="FFFFFF"/>
                  </a:solidFill>
                  <a:latin typeface="Arimo"/>
                </a:rPr>
                <a:t>&lt;li&gt;Milk&lt;/li&gt;</a:t>
              </a:r>
            </a:p>
            <a:p>
              <a:pPr>
                <a:lnSpc>
                  <a:spcPts val="3589"/>
                </a:lnSpc>
              </a:pPr>
              <a:r>
                <a:rPr lang="en-US" spc="55" sz="2582">
                  <a:solidFill>
                    <a:srgbClr val="FFFFFF"/>
                  </a:solidFill>
                  <a:latin typeface="Arimo"/>
                </a:rPr>
                <a:t>&lt;/ol&gt;</a:t>
              </a:r>
            </a:p>
            <a:p>
              <a:pPr>
                <a:lnSpc>
                  <a:spcPts val="3589"/>
                </a:lnSpc>
              </a:pPr>
            </a:p>
            <a:p>
              <a:pPr>
                <a:lnSpc>
                  <a:spcPts val="3589"/>
                </a:lnSpc>
              </a:pPr>
              <a:r>
                <a:rPr lang="en-US" spc="55" sz="2582">
                  <a:solidFill>
                    <a:srgbClr val="FFFFFF"/>
                  </a:solidFill>
                  <a:latin typeface="Arimo"/>
                </a:rPr>
                <a:t>&lt;/body&gt;</a:t>
              </a:r>
            </a:p>
            <a:p>
              <a:pPr>
                <a:lnSpc>
                  <a:spcPts val="3589"/>
                </a:lnSpc>
              </a:pPr>
              <a:r>
                <a:rPr lang="en-US" spc="55" sz="2582">
                  <a:solidFill>
                    <a:srgbClr val="FFFFFF"/>
                  </a:solidFill>
                  <a:latin typeface="Arimo"/>
                </a:rPr>
                <a:t>&lt;/html&gt;</a:t>
              </a:r>
            </a:p>
            <a:p>
              <a:pPr algn="l">
                <a:lnSpc>
                  <a:spcPts val="3589"/>
                </a:lnSpc>
              </a:pPr>
            </a:p>
            <a:p>
              <a:pPr algn="l">
                <a:lnSpc>
                  <a:spcPts val="3589"/>
                </a:lnSpc>
              </a:pPr>
            </a:p>
          </p:txBody>
        </p:sp>
      </p:grpSp>
      <p:sp>
        <p:nvSpPr>
          <p:cNvPr name="TextBox 7" id="7"/>
          <p:cNvSpPr txBox="true"/>
          <p:nvPr/>
        </p:nvSpPr>
        <p:spPr>
          <a:xfrm rot="0">
            <a:off x="12136909" y="3088462"/>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94" t="0" r="1394" b="0"/>
          <a:stretch>
            <a:fillRect/>
          </a:stretch>
        </p:blipFill>
        <p:spPr>
          <a:xfrm flipH="false" flipV="false" rot="-5793151">
            <a:off x="2150140" y="-2647105"/>
            <a:ext cx="11341765" cy="14547330"/>
          </a:xfrm>
          <a:prstGeom prst="rect">
            <a:avLst/>
          </a:prstGeom>
        </p:spPr>
      </p:pic>
      <p:pic>
        <p:nvPicPr>
          <p:cNvPr name="Picture 3" id="3"/>
          <p:cNvPicPr>
            <a:picLocks noChangeAspect="true"/>
          </p:cNvPicPr>
          <p:nvPr/>
        </p:nvPicPr>
        <p:blipFill>
          <a:blip r:embed="rId3"/>
          <a:srcRect l="0" t="11911" r="0" b="11911"/>
          <a:stretch>
            <a:fillRect/>
          </a:stretch>
        </p:blipFill>
        <p:spPr>
          <a:xfrm flipH="false" flipV="false" rot="-481975">
            <a:off x="1078688" y="274412"/>
            <a:ext cx="16130623" cy="9738176"/>
          </a:xfrm>
          <a:prstGeom prst="rect">
            <a:avLst/>
          </a:prstGeom>
        </p:spPr>
      </p:pic>
      <p:sp>
        <p:nvSpPr>
          <p:cNvPr name="TextBox 4" id="4"/>
          <p:cNvSpPr txBox="true"/>
          <p:nvPr/>
        </p:nvSpPr>
        <p:spPr>
          <a:xfrm rot="0">
            <a:off x="4292829" y="2619673"/>
            <a:ext cx="9702343" cy="2108772"/>
          </a:xfrm>
          <a:prstGeom prst="rect">
            <a:avLst/>
          </a:prstGeom>
        </p:spPr>
        <p:txBody>
          <a:bodyPr anchor="t" rtlCol="false" tIns="0" lIns="0" bIns="0" rIns="0">
            <a:spAutoFit/>
          </a:bodyPr>
          <a:lstStyle/>
          <a:p>
            <a:pPr algn="ctr">
              <a:lnSpc>
                <a:spcPts val="14553"/>
              </a:lnSpc>
            </a:pPr>
            <a:r>
              <a:rPr lang="en-US" sz="18900">
                <a:solidFill>
                  <a:srgbClr val="0B0B0B"/>
                </a:solidFill>
                <a:latin typeface="Holiday"/>
              </a:rPr>
              <a:t>Terima kasih</a:t>
            </a:r>
          </a:p>
        </p:txBody>
      </p:sp>
      <p:sp>
        <p:nvSpPr>
          <p:cNvPr name="TextBox 5" id="5"/>
          <p:cNvSpPr txBox="true"/>
          <p:nvPr/>
        </p:nvSpPr>
        <p:spPr>
          <a:xfrm rot="0">
            <a:off x="5005197" y="4597985"/>
            <a:ext cx="9341854" cy="3413125"/>
          </a:xfrm>
          <a:prstGeom prst="rect">
            <a:avLst/>
          </a:prstGeom>
        </p:spPr>
        <p:txBody>
          <a:bodyPr anchor="t" rtlCol="false" tIns="0" lIns="0" bIns="0" rIns="0">
            <a:spAutoFit/>
          </a:bodyPr>
          <a:lstStyle/>
          <a:p>
            <a:pPr algn="ctr" marL="0" indent="0" lvl="0">
              <a:lnSpc>
                <a:spcPts val="4550"/>
              </a:lnSpc>
              <a:spcBef>
                <a:spcPct val="0"/>
              </a:spcBef>
            </a:pPr>
            <a:r>
              <a:rPr lang="en-US" u="none" sz="3500">
                <a:solidFill>
                  <a:srgbClr val="0B0B0B"/>
                </a:solidFill>
                <a:latin typeface="Fira Code"/>
              </a:rPr>
              <a:t>Itulah beberapa Tag HTML Dasar yang umum sekali digunakan pada saat mendesain atau membuat website dan bisa kita </a:t>
            </a:r>
            <a:r>
              <a:rPr lang="en-US" u="none" sz="3500">
                <a:solidFill>
                  <a:srgbClr val="0B0B0B"/>
                </a:solidFill>
                <a:latin typeface="Fira Code"/>
              </a:rPr>
              <a:t>pelajari</a:t>
            </a:r>
            <a:r>
              <a:rPr lang="en-US" u="none" sz="3500">
                <a:solidFill>
                  <a:srgbClr val="0B0B0B"/>
                </a:solidFill>
                <a:latin typeface="Fira Code"/>
              </a:rPr>
              <a:t> lebih dalam lagi.</a:t>
            </a:r>
          </a:p>
          <a:p>
            <a:pPr algn="ctr" marL="0" indent="0" lvl="0">
              <a:lnSpc>
                <a:spcPts val="4550"/>
              </a:lnSpc>
              <a:spcBef>
                <a:spcPct val="0"/>
              </a:spcBef>
            </a:pPr>
            <a:r>
              <a:rPr lang="en-US" u="none" sz="3500">
                <a:solidFill>
                  <a:srgbClr val="0B0B0B"/>
                </a:solidFill>
                <a:latin typeface="Fira Code"/>
              </a:rPr>
              <a:t>Semoga bermanfaat !</a:t>
            </a:r>
          </a:p>
        </p:txBody>
      </p:sp>
      <p:pic>
        <p:nvPicPr>
          <p:cNvPr name="Picture 6" id="6"/>
          <p:cNvPicPr>
            <a:picLocks noChangeAspect="true"/>
          </p:cNvPicPr>
          <p:nvPr/>
        </p:nvPicPr>
        <p:blipFill>
          <a:blip r:embed="rId4"/>
          <a:srcRect l="0" t="0" r="0" b="0"/>
          <a:stretch>
            <a:fillRect/>
          </a:stretch>
        </p:blipFill>
        <p:spPr>
          <a:xfrm flipH="false" flipV="false" rot="0">
            <a:off x="15935923" y="4424558"/>
            <a:ext cx="2646754" cy="266394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4735011">
            <a:off x="3057102" y="7313378"/>
            <a:ext cx="1806111" cy="177600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6638210" y="2550795"/>
            <a:ext cx="1649790" cy="1639215"/>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283194" y="5101332"/>
            <a:ext cx="1491011" cy="1551133"/>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8232128" y="4617246"/>
            <a:ext cx="9448954" cy="1709822"/>
          </a:xfrm>
          <a:prstGeom prst="rect">
            <a:avLst/>
          </a:prstGeom>
        </p:spPr>
        <p:txBody>
          <a:bodyPr anchor="t" rtlCol="false" tIns="0" lIns="0" bIns="0" rIns="0">
            <a:spAutoFit/>
          </a:bodyPr>
          <a:lstStyle/>
          <a:p>
            <a:pPr algn="ctr">
              <a:lnSpc>
                <a:spcPts val="9413"/>
              </a:lnSpc>
            </a:pPr>
            <a:r>
              <a:rPr lang="en-US" sz="11075">
                <a:solidFill>
                  <a:srgbClr val="FFF5D6"/>
                </a:solidFill>
                <a:latin typeface="TT Phobos Inline"/>
              </a:rPr>
              <a:t>CSS</a:t>
            </a:r>
          </a:p>
          <a:p>
            <a:pPr algn="ctr">
              <a:lnSpc>
                <a:spcPts val="4250"/>
              </a:lnSpc>
            </a:pPr>
          </a:p>
          <a:p>
            <a:pPr algn="ctr">
              <a:lnSpc>
                <a:spcPts val="4250"/>
              </a:lnSpc>
            </a:pPr>
            <a:r>
              <a:rPr lang="en-US" sz="5000">
                <a:solidFill>
                  <a:srgbClr val="FFF5D6"/>
                </a:solidFill>
                <a:latin typeface="TT Phobos Inline"/>
              </a:rPr>
              <a:t>CASCADE STYLE SHEET</a:t>
            </a:r>
          </a:p>
        </p:txBody>
      </p:sp>
      <p:pic>
        <p:nvPicPr>
          <p:cNvPr name="Picture 3" id="3"/>
          <p:cNvPicPr>
            <a:picLocks noChangeAspect="true"/>
          </p:cNvPicPr>
          <p:nvPr/>
        </p:nvPicPr>
        <p:blipFill>
          <a:blip r:embed="rId2"/>
          <a:srcRect l="0" t="0" r="0" b="0"/>
          <a:stretch>
            <a:fillRect/>
          </a:stretch>
        </p:blipFill>
        <p:spPr>
          <a:xfrm flipH="false" flipV="false" rot="0">
            <a:off x="-10205658" y="6166067"/>
            <a:ext cx="18968198" cy="872537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293078" y="2371963"/>
            <a:ext cx="2878183" cy="543053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66647" y="5426886"/>
            <a:ext cx="4161103" cy="2375611"/>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D6"/>
        </a:solidFill>
      </p:bgPr>
    </p:bg>
    <p:spTree>
      <p:nvGrpSpPr>
        <p:cNvPr id="1" name=""/>
        <p:cNvGrpSpPr/>
        <p:nvPr/>
      </p:nvGrpSpPr>
      <p:grpSpPr>
        <a:xfrm>
          <a:off x="0" y="0"/>
          <a:ext cx="0" cy="0"/>
          <a:chOff x="0" y="0"/>
          <a:chExt cx="0" cy="0"/>
        </a:xfrm>
      </p:grpSpPr>
      <p:sp>
        <p:nvSpPr>
          <p:cNvPr name="TextBox 2" id="2"/>
          <p:cNvSpPr txBox="true"/>
          <p:nvPr/>
        </p:nvSpPr>
        <p:spPr>
          <a:xfrm rot="0">
            <a:off x="257439" y="1079512"/>
            <a:ext cx="17773122" cy="1014694"/>
          </a:xfrm>
          <a:prstGeom prst="rect">
            <a:avLst/>
          </a:prstGeom>
        </p:spPr>
        <p:txBody>
          <a:bodyPr anchor="t" rtlCol="false" tIns="0" lIns="0" bIns="0" rIns="0">
            <a:spAutoFit/>
          </a:bodyPr>
          <a:lstStyle/>
          <a:p>
            <a:pPr algn="ctr">
              <a:lnSpc>
                <a:spcPts val="7215"/>
              </a:lnSpc>
            </a:pPr>
            <a:r>
              <a:rPr lang="en-US" sz="8488">
                <a:solidFill>
                  <a:srgbClr val="253943"/>
                </a:solidFill>
                <a:latin typeface="TT Phobos Inline"/>
              </a:rPr>
              <a:t>PENGERTIAN CSS </a:t>
            </a:r>
          </a:p>
        </p:txBody>
      </p:sp>
      <p:pic>
        <p:nvPicPr>
          <p:cNvPr name="Picture 3" id="3"/>
          <p:cNvPicPr>
            <a:picLocks noChangeAspect="true"/>
          </p:cNvPicPr>
          <p:nvPr/>
        </p:nvPicPr>
        <p:blipFill>
          <a:blip r:embed="rId2"/>
          <a:srcRect l="0" t="0" r="0" b="0"/>
          <a:stretch>
            <a:fillRect/>
          </a:stretch>
        </p:blipFill>
        <p:spPr>
          <a:xfrm flipH="false" flipV="false" rot="0">
            <a:off x="10482203" y="4199537"/>
            <a:ext cx="9177388" cy="7169835"/>
          </a:xfrm>
          <a:prstGeom prst="rect">
            <a:avLst/>
          </a:prstGeom>
        </p:spPr>
      </p:pic>
      <p:sp>
        <p:nvSpPr>
          <p:cNvPr name="TextBox 4" id="4"/>
          <p:cNvSpPr txBox="true"/>
          <p:nvPr/>
        </p:nvSpPr>
        <p:spPr>
          <a:xfrm rot="0">
            <a:off x="872632" y="2531114"/>
            <a:ext cx="11029034" cy="4311650"/>
          </a:xfrm>
          <a:prstGeom prst="rect">
            <a:avLst/>
          </a:prstGeom>
        </p:spPr>
        <p:txBody>
          <a:bodyPr anchor="t" rtlCol="false" tIns="0" lIns="0" bIns="0" rIns="0">
            <a:spAutoFit/>
          </a:bodyPr>
          <a:lstStyle/>
          <a:p>
            <a:pPr algn="just">
              <a:lnSpc>
                <a:spcPts val="4900"/>
              </a:lnSpc>
            </a:pPr>
            <a:r>
              <a:rPr lang="en-US" sz="3500">
                <a:solidFill>
                  <a:srgbClr val="253943"/>
                </a:solidFill>
                <a:latin typeface="TT Norms Bold"/>
              </a:rPr>
              <a:t>CSS merupakan sebuah bahasa untuk mengatur tampilan web sehingga terlihat lebih menarik dan indah.</a:t>
            </a:r>
          </a:p>
          <a:p>
            <a:pPr algn="just">
              <a:lnSpc>
                <a:spcPts val="4900"/>
              </a:lnSpc>
            </a:pPr>
            <a:r>
              <a:rPr lang="en-US" sz="3500">
                <a:solidFill>
                  <a:srgbClr val="253943"/>
                </a:solidFill>
                <a:latin typeface="TT Norms Bold"/>
              </a:rPr>
              <a:t>Dengan CSS, kita dapat mengatur </a:t>
            </a:r>
            <a:r>
              <a:rPr lang="en-US" sz="3500">
                <a:solidFill>
                  <a:srgbClr val="253943"/>
                </a:solidFill>
                <a:latin typeface="TT Norms Bold Italics"/>
              </a:rPr>
              <a:t>layout </a:t>
            </a:r>
            <a:r>
              <a:rPr lang="en-US" sz="3500">
                <a:solidFill>
                  <a:srgbClr val="253943"/>
                </a:solidFill>
                <a:latin typeface="TT Norms Bold"/>
              </a:rPr>
              <a:t>(tata letak), warna, jenis huruf, garis, dan lain-lain.</a:t>
            </a:r>
          </a:p>
          <a:p>
            <a:pPr algn="just">
              <a:lnSpc>
                <a:spcPts val="4900"/>
              </a:lnSpc>
            </a:pPr>
            <a:r>
              <a:rPr lang="en-US" sz="3500">
                <a:solidFill>
                  <a:srgbClr val="253943"/>
                </a:solidFill>
                <a:latin typeface="TT Norms Bold"/>
              </a:rPr>
              <a:t>CSS pertama kali diperkenalkan oleh Hakon Wium Lie pada tahun 1994</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VARIASI ATAU VERSI CSS</a:t>
            </a:r>
          </a:p>
        </p:txBody>
      </p:sp>
      <p:sp>
        <p:nvSpPr>
          <p:cNvPr name="TextBox 3" id="3"/>
          <p:cNvSpPr txBox="true"/>
          <p:nvPr/>
        </p:nvSpPr>
        <p:spPr>
          <a:xfrm rot="0">
            <a:off x="3173469" y="2808971"/>
            <a:ext cx="11941061" cy="390652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sejak awal diperkenalkan, CSS memiliki beberapa variasi :</a:t>
            </a:r>
          </a:p>
          <a:p>
            <a:pPr algn="just" marL="798829" indent="-399415" lvl="1">
              <a:lnSpc>
                <a:spcPts val="5179"/>
              </a:lnSpc>
              <a:buFont typeface="Arial"/>
              <a:buChar char="•"/>
            </a:pPr>
            <a:r>
              <a:rPr lang="en-US" sz="3699">
                <a:solidFill>
                  <a:srgbClr val="FFF5D6"/>
                </a:solidFill>
                <a:latin typeface="TT Norms"/>
              </a:rPr>
              <a:t> CSS 1 : versi pertama (17 Desember 1996)</a:t>
            </a:r>
          </a:p>
          <a:p>
            <a:pPr algn="just" marL="798829" indent="-399415" lvl="1">
              <a:lnSpc>
                <a:spcPts val="5179"/>
              </a:lnSpc>
              <a:buFont typeface="Arial"/>
              <a:buChar char="•"/>
            </a:pPr>
            <a:r>
              <a:rPr lang="en-US" sz="3699">
                <a:solidFill>
                  <a:srgbClr val="FFF5D6"/>
                </a:solidFill>
                <a:latin typeface="TT Norms"/>
              </a:rPr>
              <a:t> CSS 2 : versi kedua (Mei 1998)</a:t>
            </a:r>
          </a:p>
          <a:p>
            <a:pPr algn="just" marL="798829" indent="-399415" lvl="1">
              <a:lnSpc>
                <a:spcPts val="5179"/>
              </a:lnSpc>
              <a:buFont typeface="Arial"/>
              <a:buChar char="•"/>
            </a:pPr>
            <a:r>
              <a:rPr lang="en-US" sz="3699">
                <a:solidFill>
                  <a:srgbClr val="FFF5D6"/>
                </a:solidFill>
                <a:latin typeface="TT Norms"/>
              </a:rPr>
              <a:t> CSS 2.1 : (7 Juni 2011)</a:t>
            </a:r>
          </a:p>
          <a:p>
            <a:pPr algn="just" marL="798829" indent="-399415" lvl="1">
              <a:lnSpc>
                <a:spcPts val="5179"/>
              </a:lnSpc>
              <a:buFont typeface="Arial"/>
              <a:buChar char="•"/>
            </a:pPr>
            <a:r>
              <a:rPr lang="en-US" sz="3699">
                <a:solidFill>
                  <a:srgbClr val="FFF5D6"/>
                </a:solidFill>
                <a:latin typeface="TT Norms"/>
              </a:rPr>
              <a:t> CSS 3 : (2012)</a:t>
            </a:r>
          </a:p>
          <a:p>
            <a:pPr algn="just" marL="798829" indent="-399415" lvl="1">
              <a:lnSpc>
                <a:spcPts val="5179"/>
              </a:lnSpc>
              <a:buFont typeface="Arial"/>
              <a:buChar char="•"/>
            </a:pPr>
            <a:r>
              <a:rPr lang="en-US" sz="3699">
                <a:solidFill>
                  <a:srgbClr val="FFF5D6"/>
                </a:solidFill>
                <a:latin typeface="TT Norms"/>
              </a:rPr>
              <a:t> CSS 4 : dalam pengembangan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9450805" y="4617246"/>
            <a:ext cx="7011600" cy="1311444"/>
          </a:xfrm>
          <a:prstGeom prst="rect">
            <a:avLst/>
          </a:prstGeom>
        </p:spPr>
        <p:txBody>
          <a:bodyPr anchor="t" rtlCol="false" tIns="0" lIns="0" bIns="0" rIns="0">
            <a:spAutoFit/>
          </a:bodyPr>
          <a:lstStyle/>
          <a:p>
            <a:pPr algn="ctr">
              <a:lnSpc>
                <a:spcPts val="9413"/>
              </a:lnSpc>
            </a:pPr>
            <a:r>
              <a:rPr lang="en-US" sz="11075">
                <a:solidFill>
                  <a:srgbClr val="FFF5D6"/>
                </a:solidFill>
                <a:latin typeface="TT Phobos Inline"/>
              </a:rPr>
              <a:t>HTML</a:t>
            </a:r>
          </a:p>
        </p:txBody>
      </p:sp>
      <p:pic>
        <p:nvPicPr>
          <p:cNvPr name="Picture 3" id="3"/>
          <p:cNvPicPr>
            <a:picLocks noChangeAspect="true"/>
          </p:cNvPicPr>
          <p:nvPr/>
        </p:nvPicPr>
        <p:blipFill>
          <a:blip r:embed="rId2"/>
          <a:srcRect l="0" t="0" r="0" b="0"/>
          <a:stretch>
            <a:fillRect/>
          </a:stretch>
        </p:blipFill>
        <p:spPr>
          <a:xfrm flipH="false" flipV="false" rot="0">
            <a:off x="-10205658" y="6166067"/>
            <a:ext cx="18968198" cy="872537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293078" y="2371963"/>
            <a:ext cx="2878183" cy="543053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366647" y="5426886"/>
            <a:ext cx="4161103" cy="2375611"/>
          </a:xfrm>
          <a:prstGeom prst="rect">
            <a:avLst/>
          </a:prstGeom>
        </p:spPr>
      </p:pic>
      <p:sp>
        <p:nvSpPr>
          <p:cNvPr name="TextBox 6" id="6"/>
          <p:cNvSpPr txBox="true"/>
          <p:nvPr/>
        </p:nvSpPr>
        <p:spPr>
          <a:xfrm rot="0">
            <a:off x="8762539" y="5792537"/>
            <a:ext cx="7699866" cy="649867"/>
          </a:xfrm>
          <a:prstGeom prst="rect">
            <a:avLst/>
          </a:prstGeom>
        </p:spPr>
        <p:txBody>
          <a:bodyPr anchor="t" rtlCol="false" tIns="0" lIns="0" bIns="0" rIns="0">
            <a:spAutoFit/>
          </a:bodyPr>
          <a:lstStyle/>
          <a:p>
            <a:pPr algn="ctr">
              <a:lnSpc>
                <a:spcPts val="5227"/>
              </a:lnSpc>
            </a:pPr>
            <a:r>
              <a:rPr lang="en-US" sz="3733">
                <a:solidFill>
                  <a:srgbClr val="FFF5D6"/>
                </a:solidFill>
                <a:latin typeface="Open Sans Light"/>
              </a:rPr>
              <a:t>Hypertext Markup Language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665238" y="2859484"/>
            <a:ext cx="8594062" cy="5234244"/>
          </a:xfrm>
          <a:prstGeom prst="rect">
            <a:avLst/>
          </a:prstGeom>
        </p:spPr>
      </p:pic>
      <p:sp>
        <p:nvSpPr>
          <p:cNvPr name="TextBox 3" id="3"/>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STRUKTUR KODE</a:t>
            </a:r>
          </a:p>
        </p:txBody>
      </p:sp>
      <p:sp>
        <p:nvSpPr>
          <p:cNvPr name="TextBox 4" id="4"/>
          <p:cNvSpPr txBox="true"/>
          <p:nvPr/>
        </p:nvSpPr>
        <p:spPr>
          <a:xfrm rot="0">
            <a:off x="1596358" y="2802334"/>
            <a:ext cx="6440678" cy="3249295"/>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Struktur kode CSS terdiri dari tiga bagian:</a:t>
            </a:r>
          </a:p>
          <a:p>
            <a:pPr algn="just" marL="798829" indent="-399415" lvl="1">
              <a:lnSpc>
                <a:spcPts val="5179"/>
              </a:lnSpc>
              <a:buFont typeface="Arial"/>
              <a:buChar char="•"/>
            </a:pPr>
            <a:r>
              <a:rPr lang="en-US" sz="3699">
                <a:solidFill>
                  <a:srgbClr val="FFF5D6"/>
                </a:solidFill>
                <a:latin typeface="TT Norms"/>
              </a:rPr>
              <a:t> Selektor</a:t>
            </a:r>
          </a:p>
          <a:p>
            <a:pPr algn="just" marL="798829" indent="-399415" lvl="1">
              <a:lnSpc>
                <a:spcPts val="5179"/>
              </a:lnSpc>
              <a:buFont typeface="Arial"/>
              <a:buChar char="•"/>
            </a:pPr>
            <a:r>
              <a:rPr lang="en-US" sz="3699">
                <a:solidFill>
                  <a:srgbClr val="FFF5D6"/>
                </a:solidFill>
                <a:latin typeface="TT Norms"/>
              </a:rPr>
              <a:t> Blok deklarasi</a:t>
            </a:r>
          </a:p>
          <a:p>
            <a:pPr algn="just" marL="798829" indent="-399415" lvl="1">
              <a:lnSpc>
                <a:spcPts val="5179"/>
              </a:lnSpc>
              <a:buFont typeface="Arial"/>
              <a:buChar char="•"/>
            </a:pPr>
            <a:r>
              <a:rPr lang="en-US" sz="3699">
                <a:solidFill>
                  <a:srgbClr val="FFF5D6"/>
                </a:solidFill>
                <a:latin typeface="TT Norms"/>
              </a:rPr>
              <a:t> Properti dan nilainya</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SELEKTOR</a:t>
            </a:r>
          </a:p>
        </p:txBody>
      </p:sp>
      <p:sp>
        <p:nvSpPr>
          <p:cNvPr name="TextBox 3" id="3"/>
          <p:cNvSpPr txBox="true"/>
          <p:nvPr/>
        </p:nvSpPr>
        <p:spPr>
          <a:xfrm rot="0">
            <a:off x="3173469" y="2808971"/>
            <a:ext cx="11941061" cy="522097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Selektor adalah kata kunci untuk memilih elemen HTML yang akan kita atur. Contoh:</a:t>
            </a:r>
          </a:p>
          <a:p>
            <a:pPr algn="just">
              <a:lnSpc>
                <a:spcPts val="5179"/>
              </a:lnSpc>
            </a:pPr>
            <a:r>
              <a:rPr lang="en-US" sz="3699">
                <a:solidFill>
                  <a:srgbClr val="FFF5D6"/>
                </a:solidFill>
                <a:latin typeface="TT Norms"/>
              </a:rPr>
              <a:t>h1 {</a:t>
            </a:r>
          </a:p>
          <a:p>
            <a:pPr algn="just">
              <a:lnSpc>
                <a:spcPts val="5179"/>
              </a:lnSpc>
            </a:pPr>
            <a:r>
              <a:rPr lang="en-US" sz="3699">
                <a:solidFill>
                  <a:srgbClr val="FFF5D6"/>
                </a:solidFill>
                <a:latin typeface="TT Norms"/>
              </a:rPr>
              <a:t>         color: red;</a:t>
            </a:r>
          </a:p>
          <a:p>
            <a:pPr algn="just">
              <a:lnSpc>
                <a:spcPts val="5179"/>
              </a:lnSpc>
            </a:pPr>
            <a:r>
              <a:rPr lang="en-US" sz="3699">
                <a:solidFill>
                  <a:srgbClr val="FFF5D6"/>
                </a:solidFill>
                <a:latin typeface="TT Norms"/>
              </a:rPr>
              <a:t>}</a:t>
            </a:r>
          </a:p>
          <a:p>
            <a:pPr algn="just">
              <a:lnSpc>
                <a:spcPts val="5179"/>
              </a:lnSpc>
            </a:pPr>
            <a:r>
              <a:rPr lang="en-US" sz="3699">
                <a:solidFill>
                  <a:srgbClr val="FFF5D6"/>
                </a:solidFill>
                <a:latin typeface="TT Norms"/>
              </a:rPr>
              <a:t>Artinya : kita memilih elemen &lt;h1&gt;, lalu diberikan  warna teks merah.</a:t>
            </a:r>
          </a:p>
          <a:p>
            <a:pPr algn="just">
              <a:lnSpc>
                <a:spcPts val="5179"/>
              </a:lnSpc>
            </a:pPr>
            <a:r>
              <a:rPr lang="en-US" sz="3699">
                <a:solidFill>
                  <a:srgbClr val="FFF5D6"/>
                </a:solidFill>
                <a:latin typeface="TT Norms"/>
              </a:rPr>
              <a:t>Selektor dapat berupa nama tag, class, id, dan atribut</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BLOK DEKLARASI</a:t>
            </a:r>
          </a:p>
        </p:txBody>
      </p:sp>
      <p:sp>
        <p:nvSpPr>
          <p:cNvPr name="TextBox 3" id="3"/>
          <p:cNvSpPr txBox="true"/>
          <p:nvPr/>
        </p:nvSpPr>
        <p:spPr>
          <a:xfrm rot="0">
            <a:off x="3173469" y="2808971"/>
            <a:ext cx="11941061" cy="522097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Blok deklarasi adalah tempat kita menuliskan atribut-atribut CSS yang akan diberikan kepada selektor. contoh:</a:t>
            </a:r>
          </a:p>
          <a:p>
            <a:pPr algn="just">
              <a:lnSpc>
                <a:spcPts val="5179"/>
              </a:lnSpc>
            </a:pPr>
            <a:r>
              <a:rPr lang="en-US" sz="3699">
                <a:solidFill>
                  <a:srgbClr val="FFF5D6"/>
                </a:solidFill>
                <a:latin typeface="TT Norms"/>
              </a:rPr>
              <a:t>p {</a:t>
            </a:r>
          </a:p>
          <a:p>
            <a:pPr algn="just">
              <a:lnSpc>
                <a:spcPts val="5179"/>
              </a:lnSpc>
            </a:pPr>
            <a:r>
              <a:rPr lang="en-US" sz="3699">
                <a:solidFill>
                  <a:srgbClr val="FFF5D6"/>
                </a:solidFill>
                <a:latin typeface="TT Norms"/>
              </a:rPr>
              <a:t>       font-size: 18px;</a:t>
            </a:r>
          </a:p>
          <a:p>
            <a:pPr algn="just">
              <a:lnSpc>
                <a:spcPts val="5179"/>
              </a:lnSpc>
            </a:pPr>
            <a:r>
              <a:rPr lang="en-US" sz="3699">
                <a:solidFill>
                  <a:srgbClr val="FFF5D6"/>
                </a:solidFill>
                <a:latin typeface="TT Norms"/>
              </a:rPr>
              <a:t>}</a:t>
            </a:r>
          </a:p>
          <a:p>
            <a:pPr algn="just">
              <a:lnSpc>
                <a:spcPts val="5179"/>
              </a:lnSpc>
            </a:pPr>
            <a:r>
              <a:rPr lang="en-US" sz="3699">
                <a:solidFill>
                  <a:srgbClr val="FFF5D6"/>
                </a:solidFill>
                <a:latin typeface="TT Norms"/>
              </a:rPr>
              <a:t>Artinya kita akan mengatur ukuran font dari tag &lt;p&gt; sebesar 18px.</a:t>
            </a:r>
          </a:p>
          <a:p>
            <a:pPr algn="just">
              <a:lnSpc>
                <a:spcPts val="5179"/>
              </a:lnSpc>
            </a:pPr>
            <a:r>
              <a:rPr lang="en-US" sz="3699">
                <a:solidFill>
                  <a:srgbClr val="FFF5D6"/>
                </a:solidFill>
                <a:latin typeface="TT Norms"/>
              </a:rPr>
              <a:t>Blok deklarasi menggunakan tanda kurung kurawal.</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PROPERTI DAN NILAINYA</a:t>
            </a:r>
          </a:p>
        </p:txBody>
      </p:sp>
      <p:sp>
        <p:nvSpPr>
          <p:cNvPr name="TextBox 3" id="3"/>
          <p:cNvSpPr txBox="true"/>
          <p:nvPr/>
        </p:nvSpPr>
        <p:spPr>
          <a:xfrm rot="0">
            <a:off x="3173469" y="2808971"/>
            <a:ext cx="11941061" cy="259207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Properti merupakan atribut atau sekumpulan aturan yang akan diberikan kepada elemen yang dipilih. Setiap properti harus diakhiri dengan titik koma (;). Properti harus ditulis di dalam blok deklarasi.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180267" y="3129567"/>
            <a:ext cx="11662417" cy="6394702"/>
          </a:xfrm>
          <a:prstGeom prst="rect">
            <a:avLst/>
          </a:prstGeom>
        </p:spPr>
      </p:pic>
      <p:sp>
        <p:nvSpPr>
          <p:cNvPr name="TextBox 3" id="3"/>
          <p:cNvSpPr txBox="true"/>
          <p:nvPr/>
        </p:nvSpPr>
        <p:spPr>
          <a:xfrm rot="0">
            <a:off x="2030148" y="1295400"/>
            <a:ext cx="14227704" cy="1824642"/>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CARA MENULIS CSS DALAM HTML</a:t>
            </a:r>
          </a:p>
        </p:txBody>
      </p:sp>
      <p:sp>
        <p:nvSpPr>
          <p:cNvPr name="TextBox 4" id="4"/>
          <p:cNvSpPr txBox="true"/>
          <p:nvPr/>
        </p:nvSpPr>
        <p:spPr>
          <a:xfrm rot="0">
            <a:off x="1028700" y="3072417"/>
            <a:ext cx="4687771" cy="390652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Penulisan kode CSS di HTML dapat dilakukan di dalam tag &lt;style&gt;. Tag tersebut dapat ditulis di dalam &lt;head&gt; atau &lt;body&gt;</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1824642"/>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CARA MENULIS CSS DALAM HTML</a:t>
            </a:r>
          </a:p>
        </p:txBody>
      </p:sp>
      <p:sp>
        <p:nvSpPr>
          <p:cNvPr name="TextBox 3" id="3"/>
          <p:cNvSpPr txBox="true"/>
          <p:nvPr/>
        </p:nvSpPr>
        <p:spPr>
          <a:xfrm rot="0">
            <a:off x="3173469" y="3346623"/>
            <a:ext cx="11941061" cy="390652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CSS juga dapat ditulis terpisah dengan kode HTML. CSS dituslis dalam file khusus dengan ekstensi .css. Untuk menggunakan CSS yang terpisah, kita perlu mengimpornya dengan cara menggunakan tag &lt;link&gt;, yaitu:</a:t>
            </a:r>
          </a:p>
          <a:p>
            <a:pPr algn="just">
              <a:lnSpc>
                <a:spcPts val="5179"/>
              </a:lnSpc>
            </a:pPr>
            <a:r>
              <a:rPr lang="en-US" sz="3699">
                <a:solidFill>
                  <a:srgbClr val="FFF5D6"/>
                </a:solidFill>
                <a:latin typeface="TT Norms"/>
              </a:rPr>
              <a:t>&lt;link rel="stylesheet" type="text/css" href="style.css"&gt;</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024689"/>
            <a:ext cx="14227704" cy="1824642"/>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CARA MENULIS CSS DALAM HTML</a:t>
            </a:r>
          </a:p>
        </p:txBody>
      </p:sp>
      <p:sp>
        <p:nvSpPr>
          <p:cNvPr name="TextBox 3" id="3"/>
          <p:cNvSpPr txBox="true"/>
          <p:nvPr/>
        </p:nvSpPr>
        <p:spPr>
          <a:xfrm rot="0">
            <a:off x="3173469" y="3346623"/>
            <a:ext cx="11941061" cy="3906520"/>
          </a:xfrm>
          <a:prstGeom prst="rect">
            <a:avLst/>
          </a:prstGeom>
        </p:spPr>
        <p:txBody>
          <a:bodyPr anchor="t" rtlCol="false" tIns="0" lIns="0" bIns="0" rIns="0">
            <a:spAutoFit/>
          </a:bodyPr>
          <a:lstStyle/>
          <a:p>
            <a:pPr algn="just">
              <a:lnSpc>
                <a:spcPts val="5179"/>
              </a:lnSpc>
            </a:pPr>
            <a:r>
              <a:rPr lang="en-US" sz="3699">
                <a:solidFill>
                  <a:srgbClr val="FFF5D6"/>
                </a:solidFill>
                <a:latin typeface="TT Norms"/>
              </a:rPr>
              <a:t>Cara selanjutnya disebut dengan inline CSS, yaitu dengan cara ditulis langsung pada atribut elemen HTML. setiap elemen HTML memiliki atribut style, di sanalah inline CSS ditulis. Contoh :</a:t>
            </a:r>
          </a:p>
          <a:p>
            <a:pPr algn="just">
              <a:lnSpc>
                <a:spcPts val="5179"/>
              </a:lnSpc>
            </a:pPr>
          </a:p>
          <a:p>
            <a:pPr algn="just">
              <a:lnSpc>
                <a:spcPts val="5179"/>
              </a:lnSpc>
            </a:pPr>
            <a:r>
              <a:rPr lang="en-US" sz="3699">
                <a:solidFill>
                  <a:srgbClr val="FFF5D6"/>
                </a:solidFill>
                <a:latin typeface="TT Norms"/>
              </a:rPr>
              <a:t>&lt;h2 style="color: red; font-family: sans;"&gt;Ini Judul&lt;/h2&gt;</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CLASS SELECTOR</a:t>
            </a:r>
          </a:p>
        </p:txBody>
      </p:sp>
      <p:sp>
        <p:nvSpPr>
          <p:cNvPr name="TextBox 3" id="3"/>
          <p:cNvSpPr txBox="true"/>
          <p:nvPr/>
        </p:nvSpPr>
        <p:spPr>
          <a:xfrm rot="0">
            <a:off x="1768023" y="3129134"/>
            <a:ext cx="12271527" cy="5244221"/>
          </a:xfrm>
          <a:prstGeom prst="rect">
            <a:avLst/>
          </a:prstGeom>
        </p:spPr>
        <p:txBody>
          <a:bodyPr anchor="t" rtlCol="false" tIns="0" lIns="0" bIns="0" rIns="0">
            <a:spAutoFit/>
          </a:bodyPr>
          <a:lstStyle/>
          <a:p>
            <a:pPr>
              <a:lnSpc>
                <a:spcPts val="5194"/>
              </a:lnSpc>
              <a:spcBef>
                <a:spcPct val="0"/>
              </a:spcBef>
            </a:pPr>
            <a:r>
              <a:rPr lang="en-US" sz="3819">
                <a:solidFill>
                  <a:srgbClr val="FFF5D6"/>
                </a:solidFill>
                <a:latin typeface="Glacial Indifference"/>
              </a:rPr>
              <a:t>Class selector adalah penggabungan beberapa propertis  </a:t>
            </a:r>
          </a:p>
          <a:p>
            <a:pPr>
              <a:lnSpc>
                <a:spcPts val="5194"/>
              </a:lnSpc>
              <a:spcBef>
                <a:spcPct val="0"/>
              </a:spcBef>
            </a:pPr>
            <a:r>
              <a:rPr lang="en-US" sz="3819">
                <a:solidFill>
                  <a:srgbClr val="FFF5D6"/>
                </a:solidFill>
                <a:latin typeface="Glacial Indifference"/>
              </a:rPr>
              <a:t>yang digunakan lebih dari satu kali. </a:t>
            </a:r>
          </a:p>
          <a:p>
            <a:pPr>
              <a:lnSpc>
                <a:spcPts val="5194"/>
              </a:lnSpc>
              <a:spcBef>
                <a:spcPct val="0"/>
              </a:spcBef>
            </a:pPr>
          </a:p>
          <a:p>
            <a:pPr>
              <a:lnSpc>
                <a:spcPts val="5194"/>
              </a:lnSpc>
              <a:spcBef>
                <a:spcPct val="0"/>
              </a:spcBef>
            </a:pPr>
            <a:r>
              <a:rPr lang="en-US" sz="3819">
                <a:solidFill>
                  <a:srgbClr val="FFF5D6"/>
                </a:solidFill>
                <a:latin typeface="Glacial Indifference"/>
              </a:rPr>
              <a:t>Cara Penulisan Class Selector</a:t>
            </a:r>
          </a:p>
          <a:p>
            <a:pPr marL="824614" indent="-412307" lvl="1">
              <a:lnSpc>
                <a:spcPts val="5194"/>
              </a:lnSpc>
              <a:spcBef>
                <a:spcPct val="0"/>
              </a:spcBef>
              <a:buFont typeface="Arial"/>
              <a:buChar char="•"/>
            </a:pPr>
            <a:r>
              <a:rPr lang="en-US" sz="3819">
                <a:solidFill>
                  <a:srgbClr val="FFF5D6"/>
                </a:solidFill>
                <a:latin typeface="Glacial Indifference"/>
              </a:rPr>
              <a:t> nama-class {property : value;}</a:t>
            </a:r>
          </a:p>
          <a:p>
            <a:pPr>
              <a:lnSpc>
                <a:spcPts val="5194"/>
              </a:lnSpc>
              <a:spcBef>
                <a:spcPct val="0"/>
              </a:spcBef>
            </a:pPr>
          </a:p>
          <a:p>
            <a:pPr>
              <a:lnSpc>
                <a:spcPts val="5194"/>
              </a:lnSpc>
              <a:spcBef>
                <a:spcPct val="0"/>
              </a:spcBef>
            </a:pPr>
            <a:r>
              <a:rPr lang="en-US" sz="3819">
                <a:solidFill>
                  <a:srgbClr val="FFF5D6"/>
                </a:solidFill>
                <a:latin typeface="Glacial Indifference"/>
              </a:rPr>
              <a:t>Untuk menempelkan Class ke dalam tag HTML :</a:t>
            </a:r>
          </a:p>
          <a:p>
            <a:pPr marL="824614" indent="-412307" lvl="1">
              <a:lnSpc>
                <a:spcPts val="5194"/>
              </a:lnSpc>
              <a:spcBef>
                <a:spcPct val="0"/>
              </a:spcBef>
              <a:buFont typeface="Arial"/>
              <a:buChar char="•"/>
            </a:pPr>
            <a:r>
              <a:rPr lang="en-US" sz="3819">
                <a:solidFill>
                  <a:srgbClr val="FFF5D6"/>
                </a:solidFill>
                <a:latin typeface="Glacial Indifference"/>
              </a:rPr>
              <a:t> taghtml.nama-class {property: value;}</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994611"/>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ID SELECTOR</a:t>
            </a:r>
          </a:p>
        </p:txBody>
      </p:sp>
      <p:sp>
        <p:nvSpPr>
          <p:cNvPr name="TextBox 3" id="3"/>
          <p:cNvSpPr txBox="true"/>
          <p:nvPr/>
        </p:nvSpPr>
        <p:spPr>
          <a:xfrm rot="0">
            <a:off x="721895" y="2196117"/>
            <a:ext cx="17259300" cy="8277330"/>
          </a:xfrm>
          <a:prstGeom prst="rect">
            <a:avLst/>
          </a:prstGeom>
        </p:spPr>
        <p:txBody>
          <a:bodyPr anchor="t" rtlCol="false" tIns="0" lIns="0" bIns="0" rIns="0">
            <a:spAutoFit/>
          </a:bodyPr>
          <a:lstStyle/>
          <a:p>
            <a:pPr>
              <a:lnSpc>
                <a:spcPts val="5092"/>
              </a:lnSpc>
            </a:pPr>
            <a:r>
              <a:rPr lang="en-US" sz="3744">
                <a:solidFill>
                  <a:srgbClr val="FFF5D6"/>
                </a:solidFill>
                <a:latin typeface="Glacial Indifference Bold"/>
              </a:rPr>
              <a:t>ID Selector</a:t>
            </a:r>
            <a:r>
              <a:rPr lang="en-US" sz="3744">
                <a:solidFill>
                  <a:srgbClr val="FFF5D6"/>
                </a:solidFill>
                <a:latin typeface="Arimo"/>
              </a:rPr>
              <a:t> bersama-sama dengan </a:t>
            </a:r>
            <a:r>
              <a:rPr lang="en-US" sz="3744">
                <a:solidFill>
                  <a:srgbClr val="FFF5D6"/>
                </a:solidFill>
                <a:latin typeface="Arimo Bold"/>
              </a:rPr>
              <a:t>class selector</a:t>
            </a:r>
            <a:r>
              <a:rPr lang="en-US" sz="3744">
                <a:solidFill>
                  <a:srgbClr val="FFF5D6"/>
                </a:solidFill>
                <a:latin typeface="Arimo"/>
              </a:rPr>
              <a:t> merupakan </a:t>
            </a:r>
            <a:r>
              <a:rPr lang="en-US" sz="3744">
                <a:solidFill>
                  <a:srgbClr val="FFF5D6"/>
                </a:solidFill>
                <a:latin typeface="Arimo Bold"/>
              </a:rPr>
              <a:t>selector</a:t>
            </a:r>
            <a:r>
              <a:rPr lang="en-US" sz="3744">
                <a:solidFill>
                  <a:srgbClr val="FFF5D6"/>
                </a:solidFill>
                <a:latin typeface="Arimo"/>
              </a:rPr>
              <a:t> paling umum dan juga sering dipakai (walau tidak sesering </a:t>
            </a:r>
            <a:r>
              <a:rPr lang="en-US" sz="3744">
                <a:solidFill>
                  <a:srgbClr val="FFF5D6"/>
                </a:solidFill>
                <a:latin typeface="Arimo Italics"/>
              </a:rPr>
              <a:t>class selector</a:t>
            </a:r>
            <a:r>
              <a:rPr lang="en-US" sz="3744">
                <a:solidFill>
                  <a:srgbClr val="FFF5D6"/>
                </a:solidFill>
                <a:latin typeface="Arimo"/>
              </a:rPr>
              <a:t>). Penggunaan</a:t>
            </a:r>
            <a:r>
              <a:rPr lang="en-US" sz="3744">
                <a:solidFill>
                  <a:srgbClr val="FFF5D6"/>
                </a:solidFill>
                <a:latin typeface="Arimo Italics"/>
              </a:rPr>
              <a:t> ID selector</a:t>
            </a:r>
            <a:r>
              <a:rPr lang="en-US" sz="3744">
                <a:solidFill>
                  <a:srgbClr val="FFF5D6"/>
                </a:solidFill>
                <a:latin typeface="Arimo"/>
              </a:rPr>
              <a:t> hampir sama dengan class selector, dengan perbedaan jika pada Class Selector kita menggunakan atribut </a:t>
            </a:r>
            <a:r>
              <a:rPr lang="en-US" sz="3744">
                <a:solidFill>
                  <a:srgbClr val="FFF5D6"/>
                </a:solidFill>
                <a:latin typeface="Arimo Bold"/>
              </a:rPr>
              <a:t>class</a:t>
            </a:r>
            <a:r>
              <a:rPr lang="en-US" sz="3744">
                <a:solidFill>
                  <a:srgbClr val="FFF5D6"/>
                </a:solidFill>
                <a:latin typeface="Arimo"/>
              </a:rPr>
              <a:t> untuk tag HTML, untuk </a:t>
            </a:r>
            <a:r>
              <a:rPr lang="en-US" sz="3744">
                <a:solidFill>
                  <a:srgbClr val="FFF5D6"/>
                </a:solidFill>
                <a:latin typeface="Arimo Bold"/>
              </a:rPr>
              <a:t>ID selector</a:t>
            </a:r>
            <a:r>
              <a:rPr lang="en-US" sz="3744">
                <a:solidFill>
                  <a:srgbClr val="FFF5D6"/>
                </a:solidFill>
                <a:latin typeface="Arimo"/>
              </a:rPr>
              <a:t>, kita menggunakan </a:t>
            </a:r>
            <a:r>
              <a:rPr lang="en-US" sz="3744">
                <a:solidFill>
                  <a:srgbClr val="FFF5D6"/>
                </a:solidFill>
                <a:latin typeface="Arimo Bold"/>
              </a:rPr>
              <a:t>atribut id</a:t>
            </a:r>
            <a:r>
              <a:rPr lang="en-US" sz="3744">
                <a:solidFill>
                  <a:srgbClr val="FFF5D6"/>
                </a:solidFill>
                <a:latin typeface="Arimo"/>
              </a:rPr>
              <a:t>.</a:t>
            </a:r>
          </a:p>
          <a:p>
            <a:pPr>
              <a:lnSpc>
                <a:spcPts val="5092"/>
              </a:lnSpc>
            </a:pPr>
          </a:p>
          <a:p>
            <a:pPr>
              <a:lnSpc>
                <a:spcPts val="5092"/>
              </a:lnSpc>
            </a:pPr>
            <a:r>
              <a:rPr lang="en-US" sz="3744">
                <a:solidFill>
                  <a:srgbClr val="FFF5D6"/>
                </a:solidFill>
                <a:latin typeface="Glacial Indifference"/>
              </a:rPr>
              <a:t>Cara penulisan ID Selector</a:t>
            </a:r>
          </a:p>
          <a:p>
            <a:pPr marL="808508" indent="-404254" lvl="1">
              <a:lnSpc>
                <a:spcPts val="5092"/>
              </a:lnSpc>
              <a:buFont typeface="Arial"/>
              <a:buChar char="•"/>
            </a:pPr>
            <a:r>
              <a:rPr lang="en-US" sz="3744">
                <a:solidFill>
                  <a:srgbClr val="FFF5D6"/>
                </a:solidFill>
                <a:latin typeface="Glacial Indifference"/>
              </a:rPr>
              <a:t>#nama-ID   {property:value;}</a:t>
            </a:r>
          </a:p>
          <a:p>
            <a:pPr>
              <a:lnSpc>
                <a:spcPts val="5092"/>
              </a:lnSpc>
            </a:pPr>
          </a:p>
          <a:p>
            <a:pPr>
              <a:lnSpc>
                <a:spcPts val="5092"/>
              </a:lnSpc>
            </a:pPr>
            <a:r>
              <a:rPr lang="en-US" sz="3744">
                <a:solidFill>
                  <a:srgbClr val="FFF5D6"/>
                </a:solidFill>
                <a:latin typeface="Glacial Indifference"/>
              </a:rPr>
              <a:t>Untuk menampilkan ID selector ke dalam tag HTML:</a:t>
            </a:r>
          </a:p>
          <a:p>
            <a:pPr marL="808508" indent="-404254" lvl="1">
              <a:lnSpc>
                <a:spcPts val="5092"/>
              </a:lnSpc>
              <a:buFont typeface="Arial"/>
              <a:buChar char="•"/>
            </a:pPr>
            <a:r>
              <a:rPr lang="en-US" sz="3744">
                <a:solidFill>
                  <a:srgbClr val="FFF5D6"/>
                </a:solidFill>
                <a:latin typeface="Glacial Indifference"/>
              </a:rPr>
              <a:t>taghtml#nama-ID  {Property:value;}</a:t>
            </a:r>
          </a:p>
          <a:p>
            <a:pPr>
              <a:lnSpc>
                <a:spcPts val="5092"/>
              </a:lnSpc>
            </a:pPr>
          </a:p>
          <a:p>
            <a:pPr>
              <a:lnSpc>
                <a:spcPts val="5092"/>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ATRIBUT SELECTOR</a:t>
            </a:r>
          </a:p>
        </p:txBody>
      </p:sp>
      <p:sp>
        <p:nvSpPr>
          <p:cNvPr name="TextBox 3" id="3"/>
          <p:cNvSpPr txBox="true"/>
          <p:nvPr/>
        </p:nvSpPr>
        <p:spPr>
          <a:xfrm rot="0">
            <a:off x="1028700" y="2643860"/>
            <a:ext cx="17259300" cy="5087366"/>
          </a:xfrm>
          <a:prstGeom prst="rect">
            <a:avLst/>
          </a:prstGeom>
        </p:spPr>
        <p:txBody>
          <a:bodyPr anchor="t" rtlCol="false" tIns="0" lIns="0" bIns="0" rIns="0">
            <a:spAutoFit/>
          </a:bodyPr>
          <a:lstStyle/>
          <a:p>
            <a:pPr>
              <a:lnSpc>
                <a:spcPts val="5031"/>
              </a:lnSpc>
              <a:spcBef>
                <a:spcPct val="0"/>
              </a:spcBef>
            </a:pPr>
            <a:r>
              <a:rPr lang="en-US" sz="3699">
                <a:solidFill>
                  <a:srgbClr val="FFF5D6"/>
                </a:solidFill>
                <a:latin typeface="Glacial Indifference"/>
              </a:rPr>
              <a:t>Selector dasar terakhir adalah attribute selector. Selector ini sedikit lebih canggih dibandingkan dengan selector-selector sebelumnya. Atribut Selector ini digunakan untuk mencari seluruh tag yang memiliki atribut yang dituliskan.</a:t>
            </a:r>
          </a:p>
          <a:p>
            <a:pPr>
              <a:lnSpc>
                <a:spcPts val="5031"/>
              </a:lnSpc>
              <a:spcBef>
                <a:spcPct val="0"/>
              </a:spcBef>
            </a:pPr>
          </a:p>
          <a:p>
            <a:pPr>
              <a:lnSpc>
                <a:spcPts val="5031"/>
              </a:lnSpc>
              <a:spcBef>
                <a:spcPct val="0"/>
              </a:spcBef>
            </a:pPr>
            <a:r>
              <a:rPr lang="en-US" sz="3699">
                <a:solidFill>
                  <a:srgbClr val="FFF5D6"/>
                </a:solidFill>
                <a:latin typeface="Glacial Indifference"/>
              </a:rPr>
              <a:t>Atribut Selector adalah selector CSS yang digunakan untuk ‘mencari’ elemen HTML dengan menggunakan nilai </a:t>
            </a:r>
            <a:r>
              <a:rPr lang="en-US" sz="3699">
                <a:solidFill>
                  <a:srgbClr val="FFF5D6"/>
                </a:solidFill>
                <a:latin typeface="Glacial Indifference"/>
              </a:rPr>
              <a:t>attribut dari tag HTML</a:t>
            </a:r>
            <a:r>
              <a:rPr lang="en-US" sz="3699">
                <a:solidFill>
                  <a:srgbClr val="FFF5D6"/>
                </a:solidFill>
                <a:latin typeface="Glacial Indifference"/>
              </a:rPr>
              <a:t>. Untuk menggunakan attribute selector, dapat menulisnya di dalam tanda kurung siku, seperti contoh berikut ini: [href], img[width=”200px”].</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D6"/>
        </a:solidFill>
      </p:bgPr>
    </p:bg>
    <p:spTree>
      <p:nvGrpSpPr>
        <p:cNvPr id="1" name=""/>
        <p:cNvGrpSpPr/>
        <p:nvPr/>
      </p:nvGrpSpPr>
      <p:grpSpPr>
        <a:xfrm>
          <a:off x="0" y="0"/>
          <a:ext cx="0" cy="0"/>
          <a:chOff x="0" y="0"/>
          <a:chExt cx="0" cy="0"/>
        </a:xfrm>
      </p:grpSpPr>
      <p:sp>
        <p:nvSpPr>
          <p:cNvPr name="TextBox 2" id="2"/>
          <p:cNvSpPr txBox="true"/>
          <p:nvPr/>
        </p:nvSpPr>
        <p:spPr>
          <a:xfrm rot="0">
            <a:off x="257439" y="1079512"/>
            <a:ext cx="17773122" cy="1014599"/>
          </a:xfrm>
          <a:prstGeom prst="rect">
            <a:avLst/>
          </a:prstGeom>
        </p:spPr>
        <p:txBody>
          <a:bodyPr anchor="t" rtlCol="false" tIns="0" lIns="0" bIns="0" rIns="0">
            <a:spAutoFit/>
          </a:bodyPr>
          <a:lstStyle/>
          <a:p>
            <a:pPr algn="ctr">
              <a:lnSpc>
                <a:spcPts val="7215"/>
              </a:lnSpc>
            </a:pPr>
            <a:r>
              <a:rPr lang="en-US" sz="8488">
                <a:solidFill>
                  <a:srgbClr val="253943"/>
                </a:solidFill>
                <a:latin typeface="TT Phobos Inline"/>
              </a:rPr>
              <a:t>PENGERTIAN HTML </a:t>
            </a:r>
          </a:p>
        </p:txBody>
      </p:sp>
      <p:pic>
        <p:nvPicPr>
          <p:cNvPr name="Picture 3" id="3"/>
          <p:cNvPicPr>
            <a:picLocks noChangeAspect="true"/>
          </p:cNvPicPr>
          <p:nvPr/>
        </p:nvPicPr>
        <p:blipFill>
          <a:blip r:embed="rId2"/>
          <a:srcRect l="0" t="0" r="0" b="0"/>
          <a:stretch>
            <a:fillRect/>
          </a:stretch>
        </p:blipFill>
        <p:spPr>
          <a:xfrm flipH="false" flipV="false" rot="0">
            <a:off x="10482203" y="4199537"/>
            <a:ext cx="9177388" cy="7169835"/>
          </a:xfrm>
          <a:prstGeom prst="rect">
            <a:avLst/>
          </a:prstGeom>
        </p:spPr>
      </p:pic>
      <p:sp>
        <p:nvSpPr>
          <p:cNvPr name="TextBox 4" id="4"/>
          <p:cNvSpPr txBox="true"/>
          <p:nvPr/>
        </p:nvSpPr>
        <p:spPr>
          <a:xfrm rot="0">
            <a:off x="872632" y="2531114"/>
            <a:ext cx="11029034" cy="61690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253943"/>
                </a:solidFill>
                <a:latin typeface="TT Norms Bold"/>
              </a:rPr>
              <a:t>HTML adalah bahasa standar pemrogaman yang digunakan untuk membuat halaman website, yang diakses melalui internet. Singkatan dari "Hypertext Markup Language" atau "bahasa markup".</a:t>
            </a:r>
          </a:p>
          <a:p>
            <a:pPr algn="just" marL="755651" indent="-377825" lvl="1">
              <a:lnSpc>
                <a:spcPts val="4900"/>
              </a:lnSpc>
              <a:buFont typeface="Arial"/>
              <a:buChar char="•"/>
            </a:pPr>
            <a:r>
              <a:rPr lang="en-US" sz="3500">
                <a:solidFill>
                  <a:srgbClr val="253943"/>
                </a:solidFill>
                <a:latin typeface="TT Norms Bold"/>
              </a:rPr>
              <a:t>HTML disusun berdasar kode dan simbol tertentu, yang dimasukkan dalam sebuah file atau dokumen. Sehingga bisa ditampilkan pada layar komputer. Dan bisa dipahami oleh para pengguna internet.</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1824642"/>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KEUNTUNGAN PENGGUNAAN CSS</a:t>
            </a:r>
          </a:p>
        </p:txBody>
      </p:sp>
      <p:sp>
        <p:nvSpPr>
          <p:cNvPr name="TextBox 3" id="3"/>
          <p:cNvSpPr txBox="true"/>
          <p:nvPr/>
        </p:nvSpPr>
        <p:spPr>
          <a:xfrm rot="0">
            <a:off x="394034" y="3528504"/>
            <a:ext cx="17499932" cy="3172841"/>
          </a:xfrm>
          <a:prstGeom prst="rect">
            <a:avLst/>
          </a:prstGeom>
        </p:spPr>
        <p:txBody>
          <a:bodyPr anchor="t" rtlCol="false" tIns="0" lIns="0" bIns="0" rIns="0">
            <a:spAutoFit/>
          </a:bodyPr>
          <a:lstStyle/>
          <a:p>
            <a:pPr>
              <a:lnSpc>
                <a:spcPts val="5031"/>
              </a:lnSpc>
            </a:pPr>
            <a:r>
              <a:rPr lang="en-US" sz="3699">
                <a:solidFill>
                  <a:srgbClr val="FFF5D6"/>
                </a:solidFill>
                <a:latin typeface="Glacial Indifference"/>
              </a:rPr>
              <a:t>Dengan Menggunakan CSS, dimana sebuah halaman web memakai css yang sama, kita cukup merubah satu baris kode css untuk merubah font di semua halaman web.</a:t>
            </a:r>
          </a:p>
          <a:p>
            <a:pPr>
              <a:lnSpc>
                <a:spcPts val="5031"/>
              </a:lnSpc>
            </a:pPr>
          </a:p>
          <a:p>
            <a:pPr>
              <a:lnSpc>
                <a:spcPts val="5031"/>
              </a:lnSpc>
              <a:spcBef>
                <a:spcPct val="0"/>
              </a:spcBef>
            </a:pPr>
            <a:r>
              <a:rPr lang="en-US" sz="3699">
                <a:solidFill>
                  <a:srgbClr val="FFF5D6"/>
                </a:solidFill>
                <a:latin typeface="Glacial Indifference"/>
              </a:rPr>
              <a:t>jadi, keuntungan menggunakan  CSS pada desain web adalah lebih praktis dalam hal pengetikan kode/syntax</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1824642"/>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KEKURANGAN PENGGUNAAN CSS</a:t>
            </a:r>
          </a:p>
        </p:txBody>
      </p:sp>
      <p:sp>
        <p:nvSpPr>
          <p:cNvPr name="TextBox 3" id="3"/>
          <p:cNvSpPr txBox="true"/>
          <p:nvPr/>
        </p:nvSpPr>
        <p:spPr>
          <a:xfrm rot="0">
            <a:off x="511342" y="3565101"/>
            <a:ext cx="17776658" cy="1896491"/>
          </a:xfrm>
          <a:prstGeom prst="rect">
            <a:avLst/>
          </a:prstGeom>
        </p:spPr>
        <p:txBody>
          <a:bodyPr anchor="t" rtlCol="false" tIns="0" lIns="0" bIns="0" rIns="0">
            <a:spAutoFit/>
          </a:bodyPr>
          <a:lstStyle/>
          <a:p>
            <a:pPr>
              <a:lnSpc>
                <a:spcPts val="5031"/>
              </a:lnSpc>
              <a:spcBef>
                <a:spcPct val="0"/>
              </a:spcBef>
            </a:pPr>
            <a:r>
              <a:rPr lang="en-US" sz="3699">
                <a:solidFill>
                  <a:srgbClr val="FFF5D6"/>
                </a:solidFill>
                <a:latin typeface="Glacial Indifference"/>
              </a:rPr>
              <a:t>Tidak semua browser dapat mengartikan kode CSS dengan cara yang sama, sehingga tampilan pada web dengan CSS terlihat baik pada browser yang satu, tetapi berantakan di browser yang lain.</a:t>
            </a:r>
          </a:p>
        </p:txBody>
      </p:sp>
      <p:sp>
        <p:nvSpPr>
          <p:cNvPr name="TextBox 4" id="4"/>
          <p:cNvSpPr txBox="true"/>
          <p:nvPr/>
        </p:nvSpPr>
        <p:spPr>
          <a:xfrm rot="0">
            <a:off x="511342" y="5920962"/>
            <a:ext cx="13980021" cy="604244"/>
          </a:xfrm>
          <a:prstGeom prst="rect">
            <a:avLst/>
          </a:prstGeom>
        </p:spPr>
        <p:txBody>
          <a:bodyPr anchor="t" rtlCol="false" tIns="0" lIns="0" bIns="0" rIns="0">
            <a:spAutoFit/>
          </a:bodyPr>
          <a:lstStyle/>
          <a:p>
            <a:pPr algn="ctr">
              <a:lnSpc>
                <a:spcPts val="4820"/>
              </a:lnSpc>
              <a:spcBef>
                <a:spcPct val="0"/>
              </a:spcBef>
            </a:pPr>
            <a:r>
              <a:rPr lang="en-US" sz="3544">
                <a:solidFill>
                  <a:srgbClr val="FFF5D6"/>
                </a:solidFill>
                <a:latin typeface="Glacial Indifference"/>
              </a:rPr>
              <a:t>Di butuhkan waktu yang cukup lama dalam mendesain dan membuatnya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511342" y="3885184"/>
            <a:ext cx="17776658" cy="2534666"/>
          </a:xfrm>
          <a:prstGeom prst="rect">
            <a:avLst/>
          </a:prstGeom>
        </p:spPr>
        <p:txBody>
          <a:bodyPr anchor="t" rtlCol="false" tIns="0" lIns="0" bIns="0" rIns="0">
            <a:spAutoFit/>
          </a:bodyPr>
          <a:lstStyle/>
          <a:p>
            <a:pPr>
              <a:lnSpc>
                <a:spcPts val="5031"/>
              </a:lnSpc>
            </a:pPr>
            <a:r>
              <a:rPr lang="en-US" sz="3699">
                <a:solidFill>
                  <a:srgbClr val="FFF5D6"/>
                </a:solidFill>
                <a:latin typeface="Glacial Indifference"/>
              </a:rPr>
              <a:t>HTML tanpa CSS</a:t>
            </a:r>
          </a:p>
          <a:p>
            <a:pPr>
              <a:lnSpc>
                <a:spcPts val="5031"/>
              </a:lnSpc>
            </a:pPr>
          </a:p>
          <a:p>
            <a:pPr marL="798829" indent="-399415" lvl="1">
              <a:lnSpc>
                <a:spcPts val="5031"/>
              </a:lnSpc>
              <a:buFont typeface="Arial"/>
              <a:buChar char="•"/>
            </a:pPr>
            <a:r>
              <a:rPr lang="en-US" sz="3699">
                <a:solidFill>
                  <a:srgbClr val="FFF5D6"/>
                </a:solidFill>
                <a:latin typeface="Glacial Indifference"/>
              </a:rPr>
              <a:t>Pendeklarasian dalam suatu tag</a:t>
            </a:r>
          </a:p>
          <a:p>
            <a:pPr marL="798829" indent="-399415" lvl="1">
              <a:lnSpc>
                <a:spcPts val="5031"/>
              </a:lnSpc>
              <a:spcBef>
                <a:spcPct val="0"/>
              </a:spcBef>
              <a:buFont typeface="Arial"/>
              <a:buChar char="•"/>
            </a:pPr>
            <a:r>
              <a:rPr lang="en-US" sz="3699">
                <a:solidFill>
                  <a:srgbClr val="FFF5D6"/>
                </a:solidFill>
                <a:latin typeface="Glacial Indifference"/>
              </a:rPr>
              <a:t>Menggunakan tanda = dan " "</a:t>
            </a:r>
          </a:p>
        </p:txBody>
      </p:sp>
      <p:pic>
        <p:nvPicPr>
          <p:cNvPr name="Picture 3" id="3"/>
          <p:cNvPicPr>
            <a:picLocks noChangeAspect="true"/>
          </p:cNvPicPr>
          <p:nvPr/>
        </p:nvPicPr>
        <p:blipFill>
          <a:blip r:embed="rId2"/>
          <a:srcRect l="0" t="0" r="0" b="0"/>
          <a:stretch>
            <a:fillRect/>
          </a:stretch>
        </p:blipFill>
        <p:spPr>
          <a:xfrm flipH="false" flipV="false" rot="0">
            <a:off x="4105055" y="7232728"/>
            <a:ext cx="10077890" cy="1777176"/>
          </a:xfrm>
          <a:prstGeom prst="rect">
            <a:avLst/>
          </a:prstGeom>
        </p:spPr>
      </p:pic>
      <p:sp>
        <p:nvSpPr>
          <p:cNvPr name="TextBox 4" id="4"/>
          <p:cNvSpPr txBox="true"/>
          <p:nvPr/>
        </p:nvSpPr>
        <p:spPr>
          <a:xfrm rot="0">
            <a:off x="2030148" y="844216"/>
            <a:ext cx="14227704" cy="2691417"/>
          </a:xfrm>
          <a:prstGeom prst="rect">
            <a:avLst/>
          </a:prstGeom>
        </p:spPr>
        <p:txBody>
          <a:bodyPr anchor="t" rtlCol="false" tIns="0" lIns="0" bIns="0" rIns="0">
            <a:spAutoFit/>
          </a:bodyPr>
          <a:lstStyle/>
          <a:p>
            <a:pPr algn="ctr">
              <a:lnSpc>
                <a:spcPts val="6841"/>
              </a:lnSpc>
            </a:pPr>
          </a:p>
          <a:p>
            <a:pPr algn="ctr">
              <a:lnSpc>
                <a:spcPts val="6841"/>
              </a:lnSpc>
            </a:pPr>
            <a:r>
              <a:rPr lang="en-US" sz="8049">
                <a:solidFill>
                  <a:srgbClr val="FFF5D6"/>
                </a:solidFill>
                <a:latin typeface="TT Phobos Inline"/>
              </a:rPr>
              <a:t>PERBEDAAN DENGAN HTML DENGAN CSS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266700"/>
            <a:ext cx="14227704" cy="2691417"/>
          </a:xfrm>
          <a:prstGeom prst="rect">
            <a:avLst/>
          </a:prstGeom>
        </p:spPr>
        <p:txBody>
          <a:bodyPr anchor="t" rtlCol="false" tIns="0" lIns="0" bIns="0" rIns="0">
            <a:spAutoFit/>
          </a:bodyPr>
          <a:lstStyle/>
          <a:p>
            <a:pPr algn="ctr">
              <a:lnSpc>
                <a:spcPts val="6841"/>
              </a:lnSpc>
            </a:pPr>
          </a:p>
          <a:p>
            <a:pPr algn="ctr">
              <a:lnSpc>
                <a:spcPts val="6841"/>
              </a:lnSpc>
            </a:pPr>
            <a:r>
              <a:rPr lang="en-US" sz="8049">
                <a:solidFill>
                  <a:srgbClr val="FFF5D6"/>
                </a:solidFill>
                <a:latin typeface="TT Phobos Inline"/>
              </a:rPr>
              <a:t>PERBEDAAN DENGAN HTML DENGAN CSS</a:t>
            </a:r>
          </a:p>
        </p:txBody>
      </p:sp>
      <p:sp>
        <p:nvSpPr>
          <p:cNvPr name="TextBox 3" id="3"/>
          <p:cNvSpPr txBox="true"/>
          <p:nvPr/>
        </p:nvSpPr>
        <p:spPr>
          <a:xfrm rot="0">
            <a:off x="511342" y="2900967"/>
            <a:ext cx="17776658" cy="3172841"/>
          </a:xfrm>
          <a:prstGeom prst="rect">
            <a:avLst/>
          </a:prstGeom>
        </p:spPr>
        <p:txBody>
          <a:bodyPr anchor="t" rtlCol="false" tIns="0" lIns="0" bIns="0" rIns="0">
            <a:spAutoFit/>
          </a:bodyPr>
          <a:lstStyle/>
          <a:p>
            <a:pPr>
              <a:lnSpc>
                <a:spcPts val="5031"/>
              </a:lnSpc>
            </a:pPr>
            <a:r>
              <a:rPr lang="en-US" sz="3699">
                <a:solidFill>
                  <a:srgbClr val="FFF5D6"/>
                </a:solidFill>
                <a:latin typeface="Glacial Indifference"/>
              </a:rPr>
              <a:t>HTML dengan CSS</a:t>
            </a:r>
          </a:p>
          <a:p>
            <a:pPr>
              <a:lnSpc>
                <a:spcPts val="5031"/>
              </a:lnSpc>
            </a:pPr>
          </a:p>
          <a:p>
            <a:pPr marL="798829" indent="-399415" lvl="1">
              <a:lnSpc>
                <a:spcPts val="5031"/>
              </a:lnSpc>
              <a:buFont typeface="Arial"/>
              <a:buChar char="•"/>
            </a:pPr>
            <a:r>
              <a:rPr lang="en-US" sz="3699">
                <a:solidFill>
                  <a:srgbClr val="FFF5D6"/>
                </a:solidFill>
                <a:latin typeface="Glacial Indifference"/>
              </a:rPr>
              <a:t>Pendeklarasian dibuat satu kelompok </a:t>
            </a:r>
          </a:p>
          <a:p>
            <a:pPr marL="798829" indent="-399415" lvl="1">
              <a:lnSpc>
                <a:spcPts val="5031"/>
              </a:lnSpc>
              <a:buFont typeface="Arial"/>
              <a:buChar char="•"/>
            </a:pPr>
            <a:r>
              <a:rPr lang="en-US" sz="3699">
                <a:solidFill>
                  <a:srgbClr val="FFF5D6"/>
                </a:solidFill>
                <a:latin typeface="Glacial Indifference"/>
              </a:rPr>
              <a:t>Biasanya ditempatkan di antara &lt;style&gt; dan &lt;style&gt; sebelum &lt;body&gt;</a:t>
            </a:r>
          </a:p>
          <a:p>
            <a:pPr marL="798829" indent="-399415" lvl="1">
              <a:lnSpc>
                <a:spcPts val="5031"/>
              </a:lnSpc>
              <a:spcBef>
                <a:spcPct val="0"/>
              </a:spcBef>
              <a:buFont typeface="Arial"/>
              <a:buChar char="•"/>
            </a:pPr>
            <a:r>
              <a:rPr lang="en-US" sz="3699">
                <a:solidFill>
                  <a:srgbClr val="FFF5D6"/>
                </a:solidFill>
                <a:latin typeface="Glacial Indifference"/>
              </a:rPr>
              <a:t>Di dalam kurung kurawal {} dan menggunakan tanda : dan ;</a:t>
            </a:r>
          </a:p>
        </p:txBody>
      </p:sp>
      <p:pic>
        <p:nvPicPr>
          <p:cNvPr name="Picture 4" id="4"/>
          <p:cNvPicPr>
            <a:picLocks noChangeAspect="true"/>
          </p:cNvPicPr>
          <p:nvPr/>
        </p:nvPicPr>
        <p:blipFill>
          <a:blip r:embed="rId2"/>
          <a:srcRect l="0" t="0" r="0" b="0"/>
          <a:stretch>
            <a:fillRect/>
          </a:stretch>
        </p:blipFill>
        <p:spPr>
          <a:xfrm flipH="false" flipV="false" rot="0">
            <a:off x="4470913" y="6260297"/>
            <a:ext cx="9857516" cy="3690616"/>
          </a:xfrm>
          <a:prstGeom prst="rect">
            <a:avLst/>
          </a:prstGeom>
        </p:spPr>
      </p:pic>
    </p:spTree>
  </p:cSld>
  <p:clrMapOvr>
    <a:masterClrMapping/>
  </p:clrMapOvr>
</p:sld>
</file>

<file path=ppt/slides/slide44.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3931142"/>
            <a:ext cx="14227704" cy="2691417"/>
          </a:xfrm>
          <a:prstGeom prst="rect">
            <a:avLst/>
          </a:prstGeom>
        </p:spPr>
        <p:txBody>
          <a:bodyPr anchor="t" rtlCol="false" tIns="0" lIns="0" bIns="0" rIns="0">
            <a:spAutoFit/>
          </a:bodyPr>
          <a:lstStyle/>
          <a:p>
            <a:pPr algn="ctr">
              <a:lnSpc>
                <a:spcPts val="6841"/>
              </a:lnSpc>
            </a:pPr>
          </a:p>
          <a:p>
            <a:pPr algn="ctr">
              <a:lnSpc>
                <a:spcPts val="6841"/>
              </a:lnSpc>
            </a:pPr>
            <a:r>
              <a:rPr lang="en-US" sz="8049">
                <a:solidFill>
                  <a:srgbClr val="FFF5D6"/>
                </a:solidFill>
                <a:latin typeface="TT Phobos Inline"/>
              </a:rPr>
              <a:t>SEKIAN DAN TERIMAKASIH</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2030148" y="1295400"/>
            <a:ext cx="14227704" cy="957867"/>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DAFTAR PUSTAKA</a:t>
            </a:r>
          </a:p>
        </p:txBody>
      </p:sp>
      <p:sp>
        <p:nvSpPr>
          <p:cNvPr name="TextBox 3" id="3"/>
          <p:cNvSpPr txBox="true"/>
          <p:nvPr/>
        </p:nvSpPr>
        <p:spPr>
          <a:xfrm rot="0">
            <a:off x="867848" y="2478526"/>
            <a:ext cx="16552304" cy="7690115"/>
          </a:xfrm>
          <a:prstGeom prst="rect">
            <a:avLst/>
          </a:prstGeom>
        </p:spPr>
        <p:txBody>
          <a:bodyPr anchor="t" rtlCol="false" tIns="0" lIns="0" bIns="0" rIns="0">
            <a:spAutoFit/>
          </a:bodyPr>
          <a:lstStyle/>
          <a:p>
            <a:pPr algn="just" marL="942310" indent="-471155" lvl="1">
              <a:lnSpc>
                <a:spcPts val="6110"/>
              </a:lnSpc>
              <a:buFont typeface="Arial"/>
              <a:buChar char="•"/>
            </a:pPr>
            <a:r>
              <a:rPr lang="en-US" sz="4364">
                <a:solidFill>
                  <a:srgbClr val="FFF5D6"/>
                </a:solidFill>
                <a:latin typeface="TT Norms"/>
              </a:rPr>
              <a:t>- petanikode.com</a:t>
            </a:r>
          </a:p>
          <a:p>
            <a:pPr algn="just" marL="942310" indent="-471155" lvl="1">
              <a:lnSpc>
                <a:spcPts val="6110"/>
              </a:lnSpc>
              <a:buFont typeface="Arial"/>
              <a:buChar char="•"/>
            </a:pPr>
            <a:r>
              <a:rPr lang="en-US" sz="4364">
                <a:solidFill>
                  <a:srgbClr val="FFF5D6"/>
                </a:solidFill>
                <a:latin typeface="TT Norms"/>
              </a:rPr>
              <a:t>https://www.sekawanmedia.co.id/blog/pengertian-html/</a:t>
            </a:r>
          </a:p>
          <a:p>
            <a:pPr algn="just" marL="942310" indent="-471155" lvl="1">
              <a:lnSpc>
                <a:spcPts val="6110"/>
              </a:lnSpc>
              <a:buFont typeface="Arial"/>
              <a:buChar char="•"/>
            </a:pPr>
            <a:r>
              <a:rPr lang="en-US" sz="4364">
                <a:solidFill>
                  <a:srgbClr val="FFF5D6"/>
                </a:solidFill>
                <a:latin typeface="TT Norms"/>
              </a:rPr>
              <a:t>https://www.merdeka.com/trending/pengertian-html-lengkap-dengan-fungsi-dan-sejarah-kemunculannya-kln.html</a:t>
            </a:r>
          </a:p>
          <a:p>
            <a:pPr algn="just" marL="942310" indent="-471155" lvl="1">
              <a:lnSpc>
                <a:spcPts val="6110"/>
              </a:lnSpc>
              <a:buFont typeface="Arial"/>
              <a:buChar char="•"/>
            </a:pPr>
            <a:r>
              <a:rPr lang="en-US" sz="4364">
                <a:solidFill>
                  <a:srgbClr val="FFF5D6"/>
                </a:solidFill>
                <a:latin typeface="TT Norms"/>
              </a:rPr>
              <a:t>https://idcloudhost.com/tag-tag-dasar-html-untuk-pemula/</a:t>
            </a:r>
          </a:p>
          <a:p>
            <a:pPr algn="just" marL="942310" indent="-471155" lvl="1">
              <a:lnSpc>
                <a:spcPts val="6110"/>
              </a:lnSpc>
              <a:buFont typeface="Arial"/>
              <a:buChar char="•"/>
            </a:pPr>
            <a:r>
              <a:rPr lang="en-US" sz="4364">
                <a:solidFill>
                  <a:srgbClr val="FFF5D6"/>
                </a:solidFill>
                <a:latin typeface="TT Norms"/>
              </a:rPr>
              <a:t>https://calesmart.com/artikel/Apa-Kelebihan-dan-kekurangan-menggunakan-CSS-pada-desain-web_173.html#:~:text=Kelebihan%3A%20Ukuran%20pada%20HTML%20menjadi,digunakan%20pada%20halaman%20yang%20berbeda.</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867848" y="2478526"/>
            <a:ext cx="16552304" cy="1517915"/>
          </a:xfrm>
          <a:prstGeom prst="rect">
            <a:avLst/>
          </a:prstGeom>
        </p:spPr>
        <p:txBody>
          <a:bodyPr anchor="t" rtlCol="false" tIns="0" lIns="0" bIns="0" rIns="0">
            <a:spAutoFit/>
          </a:bodyPr>
          <a:lstStyle/>
          <a:p>
            <a:pPr algn="just" marL="942310" indent="-471155" lvl="1">
              <a:lnSpc>
                <a:spcPts val="6110"/>
              </a:lnSpc>
              <a:buFont typeface="Arial"/>
              <a:buChar char="•"/>
            </a:pPr>
            <a:r>
              <a:rPr lang="en-US" sz="4364">
                <a:solidFill>
                  <a:srgbClr val="FFF5D6"/>
                </a:solidFill>
                <a:latin typeface="TT Norms"/>
              </a:rPr>
              <a:t>https://www.w3schools.com/css/</a:t>
            </a:r>
          </a:p>
          <a:p>
            <a:pPr algn="just" marL="942310" indent="-471155" lvl="1">
              <a:lnSpc>
                <a:spcPts val="6110"/>
              </a:lnSpc>
              <a:buFont typeface="Arial"/>
              <a:buChar char="•"/>
            </a:pPr>
            <a:r>
              <a:rPr lang="en-US" sz="4364">
                <a:solidFill>
                  <a:srgbClr val="FFF5D6"/>
                </a:solidFill>
                <a:latin typeface="TT Norms"/>
              </a:rPr>
              <a:t>https://www.w3schools.com/cssref/css_selectors.asp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0" y="2317463"/>
            <a:ext cx="17909567" cy="7535913"/>
          </a:xfrm>
          <a:prstGeom prst="rect">
            <a:avLst/>
          </a:prstGeom>
        </p:spPr>
        <p:txBody>
          <a:bodyPr anchor="t" rtlCol="false" tIns="0" lIns="0" bIns="0" rIns="0">
            <a:spAutoFit/>
          </a:bodyPr>
          <a:lstStyle/>
          <a:p>
            <a:pPr algn="just" marL="714737" indent="-357368" lvl="1">
              <a:lnSpc>
                <a:spcPts val="4634"/>
              </a:lnSpc>
              <a:buFont typeface="Arial"/>
              <a:buChar char="•"/>
            </a:pPr>
            <a:r>
              <a:rPr lang="en-US" sz="3310">
                <a:solidFill>
                  <a:srgbClr val="FFFFFF"/>
                </a:solidFill>
                <a:latin typeface="Arimo"/>
              </a:rPr>
              <a:t>Sejarah HTML pertama kali dibuat oleh Tim Berners-Lee yang merupakan fisikawan di lembaga penelitian CERN, Swiss. Berners-Lee mempunyai ide atau pemikiran mengenai sistem hypertext berbasis internet. Sekitar tahun 1991, Tim merilis versi HTML pertama yang di dalamnya terdalam sekitar 18 tag.</a:t>
            </a:r>
          </a:p>
          <a:p>
            <a:pPr algn="just">
              <a:lnSpc>
                <a:spcPts val="4634"/>
              </a:lnSpc>
            </a:pPr>
          </a:p>
          <a:p>
            <a:pPr algn="just" marL="714737" indent="-357368" lvl="1">
              <a:lnSpc>
                <a:spcPts val="4634"/>
              </a:lnSpc>
              <a:buFont typeface="Arial"/>
              <a:buChar char="•"/>
            </a:pPr>
            <a:r>
              <a:rPr lang="en-US" sz="3310">
                <a:solidFill>
                  <a:srgbClr val="FFFFFF"/>
                </a:solidFill>
                <a:latin typeface="Arimo"/>
              </a:rPr>
              <a:t>Untuk sekarang, HTML mengalami beberapa pengembangan dari sisi fitur serta informasi yang disajikan hingga versi terbaru, yaitu HTML5. </a:t>
            </a:r>
          </a:p>
          <a:p>
            <a:pPr algn="just">
              <a:lnSpc>
                <a:spcPts val="4634"/>
              </a:lnSpc>
            </a:pPr>
          </a:p>
          <a:p>
            <a:pPr algn="just" marL="714737" indent="-357368" lvl="1">
              <a:lnSpc>
                <a:spcPts val="4634"/>
              </a:lnSpc>
              <a:buFont typeface="Arial"/>
              <a:buChar char="•"/>
            </a:pPr>
            <a:r>
              <a:rPr lang="en-US" sz="3310">
                <a:solidFill>
                  <a:srgbClr val="FFFFFF"/>
                </a:solidFill>
                <a:latin typeface="Open Sans"/>
              </a:rPr>
              <a:t>Selanjutnya, HTML juga mengalami tahap perbaikan (maintain) dan dikembangkan oleh World Wide Web Consortium (W3C). Pada tahun 2014, merupakan waktu dimana HTML mengalami upgrade yang cukup signifikan dan terdapat fitur semantic untuk memudahkan pengembang website</a:t>
            </a:r>
          </a:p>
          <a:p>
            <a:pPr algn="just">
              <a:lnSpc>
                <a:spcPts val="4634"/>
              </a:lnSpc>
            </a:pPr>
          </a:p>
        </p:txBody>
      </p:sp>
      <p:sp>
        <p:nvSpPr>
          <p:cNvPr name="TextBox 3" id="3"/>
          <p:cNvSpPr txBox="true"/>
          <p:nvPr/>
        </p:nvSpPr>
        <p:spPr>
          <a:xfrm rot="0">
            <a:off x="1398612" y="380808"/>
            <a:ext cx="7341543" cy="1543050"/>
          </a:xfrm>
          <a:prstGeom prst="rect">
            <a:avLst/>
          </a:prstGeom>
        </p:spPr>
        <p:txBody>
          <a:bodyPr anchor="t" rtlCol="false" tIns="0" lIns="0" bIns="0" rIns="0">
            <a:spAutoFit/>
          </a:bodyPr>
          <a:lstStyle/>
          <a:p>
            <a:pPr algn="ctr">
              <a:lnSpc>
                <a:spcPts val="12599"/>
              </a:lnSpc>
            </a:pPr>
            <a:r>
              <a:rPr lang="en-US" sz="9000">
                <a:solidFill>
                  <a:srgbClr val="C9E265"/>
                </a:solidFill>
                <a:latin typeface="Alice"/>
              </a:rPr>
              <a:t>Sejarah HTML</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75658" y="342900"/>
            <a:ext cx="3135904" cy="179031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5964672" y="1157801"/>
            <a:ext cx="10069864" cy="957830"/>
          </a:xfrm>
          <a:prstGeom prst="rect">
            <a:avLst/>
          </a:prstGeom>
        </p:spPr>
        <p:txBody>
          <a:bodyPr anchor="t" rtlCol="false" tIns="0" lIns="0" bIns="0" rIns="0">
            <a:spAutoFit/>
          </a:bodyPr>
          <a:lstStyle/>
          <a:p>
            <a:pPr algn="ctr">
              <a:lnSpc>
                <a:spcPts val="6841"/>
              </a:lnSpc>
            </a:pPr>
            <a:r>
              <a:rPr lang="en-US" sz="8049">
                <a:solidFill>
                  <a:srgbClr val="FFF5D6"/>
                </a:solidFill>
                <a:latin typeface="TT Phobos Inline"/>
              </a:rPr>
              <a:t>FUNGSI HTML</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020333"/>
            <a:ext cx="5238292" cy="4133488"/>
          </a:xfrm>
          <a:prstGeom prst="rect">
            <a:avLst/>
          </a:prstGeom>
        </p:spPr>
      </p:pic>
      <p:sp>
        <p:nvSpPr>
          <p:cNvPr name="TextBox 4" id="4"/>
          <p:cNvSpPr txBox="true"/>
          <p:nvPr/>
        </p:nvSpPr>
        <p:spPr>
          <a:xfrm rot="0">
            <a:off x="3936550" y="2663741"/>
            <a:ext cx="13432891" cy="5801285"/>
          </a:xfrm>
          <a:prstGeom prst="rect">
            <a:avLst/>
          </a:prstGeom>
        </p:spPr>
        <p:txBody>
          <a:bodyPr anchor="t" rtlCol="false" tIns="0" lIns="0" bIns="0" rIns="0">
            <a:spAutoFit/>
          </a:bodyPr>
          <a:lstStyle/>
          <a:p>
            <a:pPr algn="just" marL="714503" indent="-357251" lvl="1">
              <a:lnSpc>
                <a:spcPts val="4633"/>
              </a:lnSpc>
              <a:buFont typeface="Arial"/>
              <a:buChar char="•"/>
            </a:pPr>
            <a:r>
              <a:rPr lang="en-US" sz="3309">
                <a:solidFill>
                  <a:srgbClr val="FFF5D6"/>
                </a:solidFill>
                <a:latin typeface="TT Norms"/>
              </a:rPr>
              <a:t>HTML digunakan untuk membuat dokumen elektronik (disebut halaman) yang ditampilkan di World Wide Web (www). Setiap halaman berisi serangkaian koneksi ke halaman lain yang disebut hyperlink. Setiap halaman web yang Anda lihat di Internet ditulis menggunakan satu versi kode HTML atau yang lain.</a:t>
            </a:r>
          </a:p>
          <a:p>
            <a:pPr algn="just" marL="714503" indent="-357251" lvl="1">
              <a:lnSpc>
                <a:spcPts val="4633"/>
              </a:lnSpc>
              <a:buFont typeface="Arial"/>
              <a:buChar char="•"/>
            </a:pPr>
            <a:r>
              <a:rPr lang="en-US" sz="3309">
                <a:solidFill>
                  <a:srgbClr val="FFF5D6"/>
                </a:solidFill>
                <a:latin typeface="TT Norms"/>
              </a:rPr>
              <a:t>Kode HTML memastikan format teks dan gambar yang tepat untuk browser Internet. Tanpa HTML, browser tidak akan tahu bagaimana menampilkan teks sebagai elemen atau memuat gambar atau elemen lainnya. </a:t>
            </a:r>
          </a:p>
          <a:p>
            <a:pPr>
              <a:lnSpc>
                <a:spcPts val="4633"/>
              </a:lnSpc>
            </a:pP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6818" y="-943727"/>
            <a:ext cx="6234682" cy="394485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05658" y="6166067"/>
            <a:ext cx="18968198" cy="872537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35202" y="1529290"/>
            <a:ext cx="3291882" cy="6375123"/>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374511" y="4800945"/>
            <a:ext cx="2322927" cy="3123741"/>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144000" y="4800945"/>
            <a:ext cx="8762237" cy="8998446"/>
          </a:xfrm>
          <a:prstGeom prst="rect">
            <a:avLst/>
          </a:prstGeom>
        </p:spPr>
      </p:pic>
      <p:sp>
        <p:nvSpPr>
          <p:cNvPr name="TextBox 6" id="6"/>
          <p:cNvSpPr txBox="true"/>
          <p:nvPr/>
        </p:nvSpPr>
        <p:spPr>
          <a:xfrm rot="0">
            <a:off x="4799516" y="2074533"/>
            <a:ext cx="11547750" cy="1503522"/>
          </a:xfrm>
          <a:prstGeom prst="rect">
            <a:avLst/>
          </a:prstGeom>
        </p:spPr>
        <p:txBody>
          <a:bodyPr anchor="t" rtlCol="false" tIns="0" lIns="0" bIns="0" rIns="0">
            <a:spAutoFit/>
          </a:bodyPr>
          <a:lstStyle/>
          <a:p>
            <a:pPr algn="ctr">
              <a:lnSpc>
                <a:spcPts val="5635"/>
              </a:lnSpc>
            </a:pPr>
            <a:r>
              <a:rPr lang="en-US" sz="6629">
                <a:solidFill>
                  <a:srgbClr val="FFF5D6"/>
                </a:solidFill>
                <a:latin typeface="TT Phobos Inline"/>
              </a:rPr>
              <a:t>TAG - TAG HTML DAN PENJELASANYA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5394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64506"/>
            <a:chOff x="0" y="0"/>
            <a:chExt cx="24384000" cy="12352675"/>
          </a:xfrm>
        </p:grpSpPr>
        <p:sp>
          <p:nvSpPr>
            <p:cNvPr name="TextBox 3" id="3"/>
            <p:cNvSpPr txBox="true"/>
            <p:nvPr/>
          </p:nvSpPr>
          <p:spPr>
            <a:xfrm rot="0">
              <a:off x="221928" y="2846454"/>
              <a:ext cx="24162072" cy="874051"/>
            </a:xfrm>
            <a:prstGeom prst="rect">
              <a:avLst/>
            </a:prstGeom>
          </p:spPr>
          <p:txBody>
            <a:bodyPr anchor="t" rtlCol="false" tIns="0" lIns="0" bIns="0" rIns="0">
              <a:spAutoFit/>
            </a:bodyPr>
            <a:lstStyle/>
            <a:p>
              <a:pPr>
                <a:lnSpc>
                  <a:spcPts val="5546"/>
                </a:lnSpc>
              </a:pPr>
              <a:r>
                <a:rPr lang="en-US" spc="277" sz="3962">
                  <a:solidFill>
                    <a:srgbClr val="FFFFFF"/>
                  </a:solidFill>
                  <a:latin typeface="Glacial Indifference Bold"/>
                </a:rPr>
                <a:t>TAG DASAR ADALAH TAG YANG PALING SERING DIGUNAKAN</a:t>
              </a:r>
            </a:p>
          </p:txBody>
        </p:sp>
        <p:sp>
          <p:nvSpPr>
            <p:cNvPr name="TextBox 4" id="4"/>
            <p:cNvSpPr txBox="true"/>
            <p:nvPr/>
          </p:nvSpPr>
          <p:spPr>
            <a:xfrm rot="0">
              <a:off x="0" y="381000"/>
              <a:ext cx="23891771" cy="2568406"/>
            </a:xfrm>
            <a:prstGeom prst="rect">
              <a:avLst/>
            </a:prstGeom>
          </p:spPr>
          <p:txBody>
            <a:bodyPr anchor="t" rtlCol="false" tIns="0" lIns="0" bIns="0" rIns="0">
              <a:spAutoFit/>
            </a:bodyPr>
            <a:lstStyle/>
            <a:p>
              <a:pPr>
                <a:lnSpc>
                  <a:spcPts val="13365"/>
                </a:lnSpc>
              </a:pPr>
              <a:r>
                <a:rPr lang="en-US" spc="-290" sz="14527">
                  <a:solidFill>
                    <a:srgbClr val="FFFF00"/>
                  </a:solidFill>
                  <a:latin typeface="Cabin Sketch Italics"/>
                </a:rPr>
                <a:t>Tag</a:t>
              </a:r>
              <a:r>
                <a:rPr lang="en-US" spc="-290" sz="14527">
                  <a:solidFill>
                    <a:srgbClr val="FFFFFF"/>
                  </a:solidFill>
                  <a:latin typeface="Cabin Sketch Italics"/>
                </a:rPr>
                <a:t> Dasar </a:t>
              </a:r>
            </a:p>
          </p:txBody>
        </p:sp>
        <p:sp>
          <p:nvSpPr>
            <p:cNvPr name="TextBox 5" id="5"/>
            <p:cNvSpPr txBox="true"/>
            <p:nvPr/>
          </p:nvSpPr>
          <p:spPr>
            <a:xfrm rot="0">
              <a:off x="2556285" y="4057233"/>
              <a:ext cx="16863930" cy="8295442"/>
            </a:xfrm>
            <a:prstGeom prst="rect">
              <a:avLst/>
            </a:prstGeom>
          </p:spPr>
          <p:txBody>
            <a:bodyPr anchor="t" rtlCol="false" tIns="0" lIns="0" bIns="0" rIns="0">
              <a:spAutoFit/>
            </a:bodyPr>
            <a:lstStyle/>
            <a:p>
              <a:pPr marL="654143" indent="-327071" lvl="1">
                <a:lnSpc>
                  <a:spcPts val="5546"/>
                </a:lnSpc>
                <a:buFont typeface="Arial"/>
                <a:buChar char="•"/>
              </a:pPr>
              <a:r>
                <a:rPr lang="en-US" spc="79" sz="3962">
                  <a:solidFill>
                    <a:srgbClr val="FFFF00"/>
                  </a:solidFill>
                  <a:latin typeface="Glacial Indifference"/>
                </a:rPr>
                <a:t>&lt;! DOCTYPE html&gt;</a:t>
              </a:r>
              <a:r>
                <a:rPr lang="en-US" spc="79" sz="3962">
                  <a:solidFill>
                    <a:srgbClr val="FFFFFF"/>
                  </a:solidFill>
                  <a:latin typeface="Glacial Indifference"/>
                </a:rPr>
                <a:t> yaitu Deklarasi untuk mendefinisikan dokumen menjadi HTML</a:t>
              </a:r>
            </a:p>
            <a:p>
              <a:pPr marL="654143" indent="-327071" lvl="1">
                <a:lnSpc>
                  <a:spcPts val="5546"/>
                </a:lnSpc>
                <a:buFont typeface="Arial"/>
                <a:buChar char="•"/>
              </a:pPr>
              <a:r>
                <a:rPr lang="en-US" spc="79" sz="3962">
                  <a:solidFill>
                    <a:srgbClr val="FFFF00"/>
                  </a:solidFill>
                  <a:latin typeface="Glacial Indifference"/>
                </a:rPr>
                <a:t>&lt;html&gt; </a:t>
              </a:r>
              <a:r>
                <a:rPr lang="en-US" spc="79" sz="3962">
                  <a:solidFill>
                    <a:srgbClr val="FFFFFF"/>
                  </a:solidFill>
                  <a:latin typeface="Glacial Indifference"/>
                </a:rPr>
                <a:t>Tag pembuka untuk membuat dokumen HTML</a:t>
              </a:r>
            </a:p>
            <a:p>
              <a:pPr marL="654143" indent="-327071" lvl="1">
                <a:lnSpc>
                  <a:spcPts val="5546"/>
                </a:lnSpc>
                <a:buFont typeface="Arial"/>
                <a:buChar char="•"/>
              </a:pPr>
              <a:r>
                <a:rPr lang="en-US" spc="79" sz="3962">
                  <a:solidFill>
                    <a:srgbClr val="FFFF00"/>
                  </a:solidFill>
                  <a:latin typeface="Glacial Indifference"/>
                </a:rPr>
                <a:t>&lt;head&gt;</a:t>
              </a:r>
              <a:r>
                <a:rPr lang="en-US" spc="79" sz="3962">
                  <a:solidFill>
                    <a:srgbClr val="FFFFFF"/>
                  </a:solidFill>
                  <a:latin typeface="Glacial Indifference"/>
                </a:rPr>
                <a:t> Informasi meta tentang dokumen</a:t>
              </a:r>
            </a:p>
            <a:p>
              <a:pPr marL="654143" indent="-327071" lvl="1">
                <a:lnSpc>
                  <a:spcPts val="5546"/>
                </a:lnSpc>
                <a:buFont typeface="Arial"/>
                <a:buChar char="•"/>
              </a:pPr>
              <a:r>
                <a:rPr lang="en-US" spc="79" sz="3962">
                  <a:solidFill>
                    <a:srgbClr val="FFFF00"/>
                  </a:solidFill>
                  <a:latin typeface="Glacial Indifference"/>
                </a:rPr>
                <a:t>&lt;title&gt;</a:t>
              </a:r>
              <a:r>
                <a:rPr lang="en-US" spc="79" sz="3962">
                  <a:solidFill>
                    <a:srgbClr val="FFFFFF"/>
                  </a:solidFill>
                  <a:latin typeface="Glacial Indifference"/>
                </a:rPr>
                <a:t> membuat judul halaman yang ditampilkan di browser</a:t>
              </a:r>
            </a:p>
            <a:p>
              <a:pPr marL="654143" indent="-327071" lvl="1">
                <a:lnSpc>
                  <a:spcPts val="5546"/>
                </a:lnSpc>
                <a:buFont typeface="Arial"/>
                <a:buChar char="•"/>
              </a:pPr>
              <a:r>
                <a:rPr lang="en-US" spc="79" sz="3962">
                  <a:solidFill>
                    <a:srgbClr val="FFFF00"/>
                  </a:solidFill>
                  <a:latin typeface="Glacial Indifference"/>
                </a:rPr>
                <a:t>&lt;body&gt;</a:t>
              </a:r>
              <a:r>
                <a:rPr lang="en-US" spc="79" sz="3962">
                  <a:solidFill>
                    <a:srgbClr val="FFFFFF"/>
                  </a:solidFill>
                  <a:latin typeface="Glacial Indifference"/>
                </a:rPr>
                <a:t> Tempat dibuatnya semua konten website menggunakan HTML</a:t>
              </a:r>
            </a:p>
            <a:p>
              <a:pPr>
                <a:lnSpc>
                  <a:spcPts val="5546"/>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18756" y="2972136"/>
            <a:ext cx="9240544" cy="4342729"/>
          </a:xfrm>
          <a:prstGeom prst="rect">
            <a:avLst/>
          </a:prstGeom>
        </p:spPr>
      </p:pic>
      <p:grpSp>
        <p:nvGrpSpPr>
          <p:cNvPr name="Group 3" id="3"/>
          <p:cNvGrpSpPr/>
          <p:nvPr/>
        </p:nvGrpSpPr>
        <p:grpSpPr>
          <a:xfrm rot="0">
            <a:off x="1028700" y="1227690"/>
            <a:ext cx="6592962" cy="7831619"/>
            <a:chOff x="0" y="0"/>
            <a:chExt cx="8790616" cy="10442159"/>
          </a:xfrm>
        </p:grpSpPr>
        <p:sp>
          <p:nvSpPr>
            <p:cNvPr name="TextBox 4" id="4"/>
            <p:cNvSpPr txBox="true"/>
            <p:nvPr/>
          </p:nvSpPr>
          <p:spPr>
            <a:xfrm rot="0">
              <a:off x="0" y="0"/>
              <a:ext cx="8790616" cy="628717"/>
            </a:xfrm>
            <a:prstGeom prst="rect">
              <a:avLst/>
            </a:prstGeom>
          </p:spPr>
          <p:txBody>
            <a:bodyPr anchor="t" rtlCol="false" tIns="0" lIns="0" bIns="0" rIns="0">
              <a:spAutoFit/>
            </a:bodyPr>
            <a:lstStyle/>
            <a:p>
              <a:pPr algn="l">
                <a:lnSpc>
                  <a:spcPts val="3720"/>
                </a:lnSpc>
              </a:pPr>
              <a:r>
                <a:rPr lang="en-US" spc="591" sz="3179">
                  <a:solidFill>
                    <a:srgbClr val="FFFFFF"/>
                  </a:solidFill>
                  <a:latin typeface="Lato Bold"/>
                </a:rPr>
                <a:t>CONTOH PENGGUNAAN</a:t>
              </a:r>
            </a:p>
          </p:txBody>
        </p:sp>
        <p:sp>
          <p:nvSpPr>
            <p:cNvPr name="TextBox 5" id="5"/>
            <p:cNvSpPr txBox="true"/>
            <p:nvPr/>
          </p:nvSpPr>
          <p:spPr>
            <a:xfrm rot="0">
              <a:off x="0" y="864893"/>
              <a:ext cx="8790616" cy="421624"/>
            </a:xfrm>
            <a:prstGeom prst="rect">
              <a:avLst/>
            </a:prstGeom>
          </p:spPr>
          <p:txBody>
            <a:bodyPr anchor="t" rtlCol="false" tIns="0" lIns="0" bIns="0" rIns="0">
              <a:spAutoFit/>
            </a:bodyPr>
            <a:lstStyle/>
            <a:p>
              <a:pPr algn="l">
                <a:lnSpc>
                  <a:spcPts val="2557"/>
                </a:lnSpc>
              </a:pPr>
              <a:r>
                <a:rPr lang="en-US" spc="118" sz="2186">
                  <a:solidFill>
                    <a:srgbClr val="FFFFFF"/>
                  </a:solidFill>
                  <a:latin typeface="Libre Baskerville Italics"/>
                </a:rPr>
                <a:t>Tag Dasar</a:t>
              </a:r>
            </a:p>
          </p:txBody>
        </p:sp>
        <p:sp>
          <p:nvSpPr>
            <p:cNvPr name="TextBox 6" id="6"/>
            <p:cNvSpPr txBox="true"/>
            <p:nvPr/>
          </p:nvSpPr>
          <p:spPr>
            <a:xfrm rot="0">
              <a:off x="0" y="2054426"/>
              <a:ext cx="8790616" cy="8387733"/>
            </a:xfrm>
            <a:prstGeom prst="rect">
              <a:avLst/>
            </a:prstGeom>
          </p:spPr>
          <p:txBody>
            <a:bodyPr anchor="t" rtlCol="false" tIns="0" lIns="0" bIns="0" rIns="0">
              <a:spAutoFit/>
            </a:bodyPr>
            <a:lstStyle/>
            <a:p>
              <a:pPr algn="l">
                <a:lnSpc>
                  <a:spcPts val="3867"/>
                </a:lnSpc>
              </a:pPr>
              <a:r>
                <a:rPr lang="en-US" spc="127" sz="2782">
                  <a:solidFill>
                    <a:srgbClr val="FFFFFF"/>
                  </a:solidFill>
                  <a:latin typeface="Courier Prime"/>
                </a:rPr>
                <a:t>&lt;!DOCTYPE</a:t>
              </a:r>
              <a:r>
                <a:rPr lang="en-US" spc="127" sz="2782">
                  <a:solidFill>
                    <a:srgbClr val="FFFFFF"/>
                  </a:solidFill>
                  <a:latin typeface="Courier Prime"/>
                </a:rPr>
                <a:t> html&gt;</a:t>
              </a:r>
            </a:p>
            <a:p>
              <a:pPr algn="l">
                <a:lnSpc>
                  <a:spcPts val="3867"/>
                </a:lnSpc>
              </a:pPr>
              <a:r>
                <a:rPr lang="en-US" spc="127" sz="2782">
                  <a:solidFill>
                    <a:srgbClr val="FFFFFF"/>
                  </a:solidFill>
                  <a:latin typeface="Courier Prime"/>
                </a:rPr>
                <a:t>&lt;html&gt;</a:t>
              </a:r>
            </a:p>
            <a:p>
              <a:pPr algn="l">
                <a:lnSpc>
                  <a:spcPts val="3867"/>
                </a:lnSpc>
              </a:pPr>
              <a:r>
                <a:rPr lang="en-US" spc="127" sz="2782">
                  <a:solidFill>
                    <a:srgbClr val="FFFFFF"/>
                  </a:solidFill>
                  <a:latin typeface="Courier Prime"/>
                </a:rPr>
                <a:t>&lt;head&gt;</a:t>
              </a:r>
            </a:p>
            <a:p>
              <a:pPr algn="l">
                <a:lnSpc>
                  <a:spcPts val="3867"/>
                </a:lnSpc>
              </a:pPr>
              <a:r>
                <a:rPr lang="en-US" spc="127" sz="2782">
                  <a:solidFill>
                    <a:srgbClr val="FFFFFF"/>
                  </a:solidFill>
                  <a:latin typeface="Courier Prime"/>
                </a:rPr>
                <a:t>&lt;title&gt;Page Title&lt;/title&gt;</a:t>
              </a:r>
            </a:p>
            <a:p>
              <a:pPr algn="l">
                <a:lnSpc>
                  <a:spcPts val="3867"/>
                </a:lnSpc>
              </a:pPr>
              <a:r>
                <a:rPr lang="en-US" spc="127" sz="2782">
                  <a:solidFill>
                    <a:srgbClr val="FFFFFF"/>
                  </a:solidFill>
                  <a:latin typeface="Courier Prime"/>
                </a:rPr>
                <a:t>&lt;/head&gt;</a:t>
              </a:r>
            </a:p>
            <a:p>
              <a:pPr algn="l">
                <a:lnSpc>
                  <a:spcPts val="3867"/>
                </a:lnSpc>
              </a:pPr>
              <a:r>
                <a:rPr lang="en-US" spc="127" sz="2782">
                  <a:solidFill>
                    <a:srgbClr val="FFFFFF"/>
                  </a:solidFill>
                  <a:latin typeface="Courier Prime"/>
                </a:rPr>
                <a:t>&lt;body&gt;</a:t>
              </a:r>
            </a:p>
            <a:p>
              <a:pPr algn="l">
                <a:lnSpc>
                  <a:spcPts val="3867"/>
                </a:lnSpc>
              </a:pPr>
            </a:p>
            <a:p>
              <a:pPr algn="l">
                <a:lnSpc>
                  <a:spcPts val="3867"/>
                </a:lnSpc>
              </a:pPr>
              <a:r>
                <a:rPr lang="en-US" spc="127" sz="2782">
                  <a:solidFill>
                    <a:srgbClr val="FFFFFF"/>
                  </a:solidFill>
                  <a:latin typeface="Courier Prime"/>
                </a:rPr>
                <a:t>&lt;h1&gt;My First Heading&lt;/h1&gt;</a:t>
              </a:r>
            </a:p>
            <a:p>
              <a:pPr algn="l">
                <a:lnSpc>
                  <a:spcPts val="3867"/>
                </a:lnSpc>
              </a:pPr>
              <a:r>
                <a:rPr lang="en-US" spc="127" sz="2782">
                  <a:solidFill>
                    <a:srgbClr val="FFFFFF"/>
                  </a:solidFill>
                  <a:latin typeface="Courier Prime"/>
                </a:rPr>
                <a:t>&lt;p&gt;My first paragraph.&lt;/p&gt;</a:t>
              </a:r>
            </a:p>
            <a:p>
              <a:pPr algn="l">
                <a:lnSpc>
                  <a:spcPts val="3867"/>
                </a:lnSpc>
              </a:pPr>
            </a:p>
            <a:p>
              <a:pPr algn="l">
                <a:lnSpc>
                  <a:spcPts val="3867"/>
                </a:lnSpc>
              </a:pPr>
              <a:r>
                <a:rPr lang="en-US" spc="127" sz="2782">
                  <a:solidFill>
                    <a:srgbClr val="FFFFFF"/>
                  </a:solidFill>
                  <a:latin typeface="Courier Prime"/>
                </a:rPr>
                <a:t>&lt;/body&gt;</a:t>
              </a:r>
            </a:p>
            <a:p>
              <a:pPr algn="l">
                <a:lnSpc>
                  <a:spcPts val="3867"/>
                </a:lnSpc>
              </a:pPr>
              <a:r>
                <a:rPr lang="en-US" spc="127" sz="2782">
                  <a:solidFill>
                    <a:srgbClr val="FFFFFF"/>
                  </a:solidFill>
                  <a:latin typeface="Courier Prime"/>
                </a:rPr>
                <a:t>&lt;/html&gt;</a:t>
              </a:r>
            </a:p>
            <a:p>
              <a:pPr algn="l">
                <a:lnSpc>
                  <a:spcPts val="3867"/>
                </a:lnSpc>
              </a:pPr>
            </a:p>
          </p:txBody>
        </p:sp>
      </p:grpSp>
      <p:sp>
        <p:nvSpPr>
          <p:cNvPr name="TextBox 7" id="7"/>
          <p:cNvSpPr txBox="true"/>
          <p:nvPr/>
        </p:nvSpPr>
        <p:spPr>
          <a:xfrm rot="0">
            <a:off x="8080074" y="2457786"/>
            <a:ext cx="1544108" cy="514350"/>
          </a:xfrm>
          <a:prstGeom prst="rect">
            <a:avLst/>
          </a:prstGeom>
        </p:spPr>
        <p:txBody>
          <a:bodyPr anchor="t" rtlCol="false" tIns="0" lIns="0" bIns="0" rIns="0">
            <a:spAutoFit/>
          </a:bodyPr>
          <a:lstStyle/>
          <a:p>
            <a:pPr algn="ctr">
              <a:lnSpc>
                <a:spcPts val="4200"/>
              </a:lnSpc>
            </a:pPr>
            <a:r>
              <a:rPr lang="en-US" sz="3000">
                <a:solidFill>
                  <a:srgbClr val="FFFF00"/>
                </a:solidFill>
                <a:latin typeface="Courgette"/>
              </a:rPr>
              <a:t>PREVIEW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DAE38hW2n0Q</dc:identifier>
  <dcterms:modified xsi:type="dcterms:W3CDTF">2011-08-01T06:04:30Z</dcterms:modified>
  <cp:revision>1</cp:revision>
  <dc:title>kelompok 2 HTML dan CSS </dc:title>
</cp:coreProperties>
</file>